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5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60" r:id="rId4"/>
    <p:sldId id="271" r:id="rId5"/>
    <p:sldId id="262" r:id="rId6"/>
    <p:sldId id="268" r:id="rId7"/>
    <p:sldId id="264" r:id="rId8"/>
    <p:sldId id="276" r:id="rId9"/>
    <p:sldId id="266" r:id="rId10"/>
    <p:sldId id="269" r:id="rId11"/>
    <p:sldId id="270" r:id="rId12"/>
    <p:sldId id="274" r:id="rId13"/>
    <p:sldId id="283" r:id="rId14"/>
    <p:sldId id="284" r:id="rId15"/>
    <p:sldId id="301" r:id="rId16"/>
    <p:sldId id="258" r:id="rId17"/>
    <p:sldId id="300" r:id="rId18"/>
    <p:sldId id="277" r:id="rId19"/>
    <p:sldId id="302" r:id="rId20"/>
    <p:sldId id="279" r:id="rId21"/>
    <p:sldId id="280" r:id="rId22"/>
    <p:sldId id="281" r:id="rId23"/>
    <p:sldId id="298" r:id="rId24"/>
    <p:sldId id="299" r:id="rId25"/>
    <p:sldId id="282" r:id="rId26"/>
    <p:sldId id="286" r:id="rId27"/>
    <p:sldId id="285" r:id="rId28"/>
    <p:sldId id="287" r:id="rId29"/>
    <p:sldId id="278" r:id="rId30"/>
    <p:sldId id="289" r:id="rId31"/>
    <p:sldId id="296" r:id="rId32"/>
    <p:sldId id="297" r:id="rId33"/>
    <p:sldId id="292" r:id="rId34"/>
    <p:sldId id="291" r:id="rId35"/>
    <p:sldId id="303" r:id="rId36"/>
    <p:sldId id="288" r:id="rId37"/>
    <p:sldId id="295" r:id="rId38"/>
    <p:sldId id="290" r:id="rId39"/>
  </p:sldIdLst>
  <p:sldSz cx="9144000" cy="5715000" type="screen16x1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B8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552" autoAdjust="0"/>
  </p:normalViewPr>
  <p:slideViewPr>
    <p:cSldViewPr snapToGrid="0" snapToObjects="1">
      <p:cViewPr varScale="1">
        <p:scale>
          <a:sx n="125" d="100"/>
          <a:sy n="125" d="100"/>
        </p:scale>
        <p:origin x="79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2E8418F-22B6-734F-B0DC-685E4AA9A3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53CA762-012B-7E47-9CF3-7875800D81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26EEFB7-8EE2-7548-8412-CB0764D93939}" type="datetimeFigureOut">
              <a:rPr lang="de-DE" smtClean="0"/>
              <a:t>18.03.2022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03F46E-F5CD-BA49-AA31-FDA70909A8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349114-19AE-E04D-B598-E23B38473C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57490737-A84A-934B-9419-617EC5379B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8724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23:04:05.07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81 215 24575,'-6'0'0,"0"0"0,0 0 0,1 1 0,-1 0 0,0 0 0,1 0 0,-1 1 0,0 0 0,-6 3 0,11-5 0,0 1 0,-1 0 0,1 0 0,0 1 0,0-1 0,0 0 0,0 0 0,0 0 0,0 1 0,0-1 0,0 1 0,1-1 0,-1 1 0,1-1 0,-1 1 0,1-1 0,-1 1 0,1-1 0,0 1 0,0-1 0,-1 1 0,1 0 0,0-1 0,1 1 0,-1-1 0,0 1 0,0 0 0,1-1 0,-1 1 0,1-1 0,-1 1 0,1-1 0,0 1 0,-1-1 0,1 0 0,0 1 0,0-1 0,2 2 0,6 12 0,2-1 0,-1 0 0,2-1 0,20 19 0,-17-18 0,-1 0 0,23 31 0,-37-44 0,0-1 0,1 1 0,-1 0 0,0-1 0,0 1 0,1 0 0,-1-1 0,0 1 0,0 0 0,0-1 0,0 1 0,0 0 0,0-1 0,0 1 0,0-1 0,0 1 0,0 0 0,0-1 0,-1 1 0,1 0 0,0-1 0,0 1 0,-1 0 0,1-1 0,0 1 0,-1-1 0,1 1 0,0-1 0,-1 1 0,1-1 0,-1 1 0,1-1 0,-1 1 0,1-1 0,-1 0 0,0 1 0,1-1 0,-1 0 0,1 1 0,-1-1 0,0 0 0,1 0 0,-1 0 0,0 1 0,1-1 0,-1 0 0,1 0 0,-1 0 0,0 0 0,1 0 0,-1 0 0,-1-1 0,-42 4 0,40-3 0,-61-1 0,53 0 0,45 1 0,97-2 0,155 5 0,-282-4 0,-1 1 0,0 1 0,0-1 0,0 0 0,1 1 0,-1-1 0,0 1 0,0-1 0,0 1 0,0 0 0,0 0 0,3 2 0,-8 2 0,-16 1 0,-42 3 0,-3 1 0,49-7 0,22-2 0,302-2 0,-609 1 0,299 1 0,0-1 0,-1 0 0,1 0 0,0 0 0,0 0 0,0 0 0,0 0 0,-1 0 0,1-1 0,0 1 0,0 0 0,0-1 0,0 1 0,0-1 0,0 1 0,0-1 0,0 1 0,-2-2 0,3 1 0,0 0 0,0 1 0,0-1 0,0 1 0,0-1 0,0 0 0,1 1 0,-1-1 0,0 1 0,0-1 0,0 1 0,1-1 0,-1 0 0,0 1 0,1-1 0,-1 1 0,1-1 0,-1 1 0,1 0 0,-1-1 0,0 1 0,1-1 0,0 1 0,0-1 0,49-29 0,-41 25 0,274-143 0,-374 237 0,89-88 0,1 0 0,-1 1 0,1-1 0,0 1 0,-1 0 0,1-1 0,0 1 0,0 0 0,0-1 0,0 1 0,0 0 0,0 0 0,1 0 0,-1 0 0,0 4 0,1-5 0,0 0 0,0-1 0,1 1 0,-1 0 0,0-1 0,1 1 0,-1-1 0,1 1 0,-1 0 0,1-1 0,-1 1 0,1-1 0,-1 1 0,1-1 0,-1 1 0,1-1 0,0 0 0,-1 1 0,1-1 0,0 0 0,-1 1 0,1-1 0,0 0 0,-1 0 0,1 0 0,0 1 0,0-1 0,0 0 0,8 0 0,0 0 0,-1 0 0,1 0 0,-1-1 0,1 0 0,9-4 0,63-19 0,125-57 0,-67 23 0,-136 58 0,-7 5 0,-15 12 0,-30 21 0,-241 145 0,271-171 0,193-139 0,-17 11 0,-139 105 0,-9 6 0,-1-1 0,1 0 0,-1 0 0,10-10 0,-17 15 0,-1 1 0,0-1 0,1 1 0,-1 0 0,0-1 0,1 1 0,-1-1 0,0 1 0,0-1 0,0 1 0,1-1 0,-1 0 0,0 1 0,0-1 0,0 1 0,0-1 0,0 1 0,0-1 0,0 1 0,0-1 0,0 1 0,0-1 0,0 1 0,-1-1 0,1 0 0,0 1 0,0-1 0,0 1 0,-1-1 0,1 1 0,0 0 0,-1-1 0,1 1 0,0-1 0,-1 1 0,1 0 0,0-1 0,-1 1 0,1-1 0,-1 1 0,1 0 0,-1 0 0,1-1 0,-1 1 0,1 0 0,-1 0 0,1 0 0,-1 0 0,1-1 0,-1 1 0,1 0 0,-1 0 0,0 0 0,1 0 0,-1 0 0,1 0 0,-2 1 0,-34-5 0,-54 10 0,-166 30 0,227-31 0,24-4 0,-1 0 0,1 0 0,0-1 0,-1 0 0,1 0 0,0 0 0,-6-1 0,10 0 0,0 1 0,1 0 0,-1 0 0,0 0 0,0-1 0,1 1 0,-1 0 0,1-1 0,-1 1 0,0-1 0,1 1 0,-1-1 0,1 1 0,-1-1 0,1 1 0,-1-1 0,1 1 0,-1-1 0,1 0 0,0 1 0,-1-1 0,1 0 0,0-1 0,0 1 0,0-1 0,0 1 0,0-1 0,0 1 0,0 0 0,0-1 0,1 1 0,-1-1 0,0 1 0,1 0 0,0-1 0,-1 1 0,1 0 0,1-3 0,-1 4 0,0-1 0,-1 0 0,1 0 0,0 0 0,0 0 0,-1 0 0,1 0 0,-1 0 0,1 0 0,-1 0 0,1 0 0,-1 0 0,0-1 0,1 1 0,-1 0 0,0 0 0,0 0 0,0 0 0,0-1 0,0 1 0,0 0 0,0 0 0,0 0 0,-1 0 0,1-1 0,0 1 0,-1 0 0,1 0 0,-1 0 0,1 0 0,-1 0 0,-1-2 0,-1 2 0,1 0 0,-2 0 0,1 0 0,0 1 0,0-1 0,0 1 0,0 0 0,0 0 0,0 0 0,0 0 0,-1 0 0,-3 1 0,-13 1 0,0 1 0,0 1 0,0 1 0,1 0 0,0 2 0,-25 11 0,44-18 0,0 0 0,-1 0 0,1 0 0,0 0 0,0 0 0,0 0 0,0 0 0,0 0 0,0 0 0,0 0 0,0 1 0,0-1 0,0 0 0,0 0 0,0 0 0,-1 0 0,1 0 0,0 0 0,0 0 0,0 0 0,0 1 0,0-1 0,0 0 0,0 0 0,0 0 0,0 0 0,0 0 0,0 0 0,0 0 0,0 1 0,0-1 0,0 0 0,0 0 0,0 0 0,0 0 0,1 0 0,-1 0 0,0 0 0,0 0 0,0 1 0,0-1 0,0 0 0,0 0 0,0 0 0,0 0 0,0 0 0,0 0 0,0 0 0,0 0 0,1 0 0,-1 0 0,0 0 0,0 0 0,0 0 0,0 1 0,0-1 0,0 0 0,0 0 0,1 0 0,-1 0 0,0 0 0,0 0 0,0 0 0,0 0 0,0 0 0,0 0 0,1 0 0,15 3 0,17 1 0,68-10 0,-76 2 0,1 2 0,39 2 0,-63 0 0,-1 0 0,0 0 0,0 0 0,0 0 0,0 0 0,0 0 0,1 1 0,-1-1 0,0 0 0,0 1 0,0-1 0,0 1 0,0-1 0,0 1 0,0-1 0,0 1 0,0 0 0,0-1 0,0 1 0,-1 0 0,1 0 0,0 0 0,0 0 0,-1 0 0,1 0 0,0-1 0,-1 2 0,1-1 0,-1 0 0,0 0 0,1 0 0,-1 0 0,0 0 0,1 0 0,-1 2 0,-1 4 0,1-1 0,-2 1 0,1-1 0,-1 0 0,-4 12 0,-6 28 0,11-45 0,1 1 0,0 0 0,0-1 0,0 1 0,0 0 0,0-1 0,0 1 0,1-1 0,-1 1 0,0 0 0,1-1 0,-1 1 0,1-1 0,0 1 0,-1-1 0,1 1 0,0-1 0,0 0 0,0 1 0,0-1 0,2 2 0,-1-2 0,-1 1 0,1-1 0,0 0 0,-1 1 0,1-1 0,-1 1 0,1 0 0,-1-1 0,0 1 0,0 0 0,0 0 0,0 0 0,0 0 0,0 0 0,-1 0 0,1 0 0,0 0 0,-1 0 0,0 0 0,1 4 0,-2-3 0,0 0 0,0 0 0,0 1 0,0-1 0,0 0 0,-1-1 0,1 1 0,-1 0 0,0 0 0,0-1 0,0 1 0,0-1 0,-3 3 0,5-5 0,-1 1 0,0-1 0,1 1 0,-1-1 0,1 1 0,-1-1 0,1 1 0,-1-1 0,1 1 0,-1 0 0,1-1 0,0 1 0,-1 0 0,1-1 0,0 1 0,-1 0 0,1-1 0,0 1 0,0 0 0,0-1 0,0 1 0,0 0 0,0 0 0,0-1 0,0 1 0,0 0 0,0 0 0,0-1 0,0 1 0,0 0 0,1-1 0,-1 1 0,0 0 0,1-1 0,-1 1 0,0 0 0,1-1 0,-1 1 0,1 0 0,-1-1 0,1 1 0,-1-1 0,1 1 0,-1-1 0,1 1 0,-1-1 0,1 0 0,0 1 0,-1-1 0,1 0 0,0 1 0,-1-1 0,1 0 0,0 0 0,0 1 0,49 8 0,-44-8 0,187 6 0,-93-6 0,-96-1 0,1 0 0,-1 0 0,0 1 0,1-1 0,-1 1 0,0 0 0,1 1 0,6 2 0,-10-3 0,0 0 0,0-1 0,0 1 0,-1 0 0,1 0 0,0 0 0,0 0 0,-1-1 0,1 1 0,-1 0 0,1 0 0,-1 0 0,1 1 0,-1-1 0,0 0 0,1 0 0,-1 0 0,0 0 0,0 0 0,0 0 0,0 0 0,0 0 0,0 1 0,0-1 0,0 0 0,-1 0 0,1 0 0,0 0 0,-1 0 0,1 0 0,0 0 0,-1 0 0,1 0 0,-1 0 0,0 0 0,1 0 0,-2 1 0,-5 9 0,0 0 0,-1-1 0,-18 19 0,-15 20 0,41-49 0,0 0 0,-1 0 0,1 0 0,0 0 0,0 1 0,-1-1 0,1 0 0,0 0 0,0 1 0,0-1 0,0 0 0,-1 0 0,1 1 0,0-1 0,0 0 0,0 1 0,0-1 0,0 0 0,0 0 0,0 1 0,-1-1 0,1 0 0,0 1 0,0-1 0,0 0 0,0 1 0,0-1 0,1 0 0,-1 1 0,0-1 0,0 0 0,0 0 0,0 1 0,0-1 0,0 0 0,0 1 0,1-1 0,-1 0 0,0 0 0,0 1 0,0-1 0,1 0 0,-1 0 0,0 0 0,0 1 0,0-1 0,1 0 0,-1 0 0,0 0 0,1 0 0,-1 1 0,24-4 0,25-17 0,-17 3 0,-1-2 0,-1-1 0,-1-1 0,0-1 0,-2-2 0,37-40 0,-63 63 0,0 0 0,0 0 0,-1 0 0,1 0 0,0 0 0,0 0 0,-1 0 0,1 0 0,0 0 0,-1 0 0,1-1 0,-1 1 0,0 0 0,1 0 0,-1 0 0,0-1 0,0 1 0,0 0 0,0 0 0,0-1 0,0 1 0,0 0 0,0-3 0,-1 3 0,0 0 0,0 0 0,0 0 0,0 0 0,0 0 0,0 0 0,0 0 0,0 1 0,0-1 0,0 0 0,-1 1 0,1-1 0,0 0 0,0 1 0,-1 0 0,1-1 0,0 1 0,-2 0 0,-8-2 0,1 1 0,0 1 0,-1-1 0,-17 4 0,-37 9 0,0 3 0,2 4 0,0 1 0,-99 49 0,154-66 0,3-1 0,-1 1 0,1-1 0,0 1 0,0 0 0,0 0 0,0 0 0,1 0 0,-6 7 0,9-10 0,1 0 0,0 0 0,0 0 0,0 1 0,0-1 0,0 0 0,-1 0 0,1 0 0,0 1 0,0-1 0,0 0 0,0 0 0,0 1 0,0-1 0,0 0 0,0 0 0,0 1 0,0-1 0,0 0 0,0 0 0,0 1 0,0-1 0,0 0 0,0 0 0,0 1 0,0-1 0,0 0 0,0 0 0,0 1 0,1-1 0,-1 0 0,0 0 0,0 0 0,0 1 0,0-1 0,1 0 0,-1 0 0,0 0 0,0 1 0,0-1 0,1 0 0,-1 0 0,0 0 0,0 0 0,0 0 0,1 0 0,-1 0 0,0 1 0,0-1 0,1 0 0,-1 0 0,0 0 0,0 0 0,1 0 0,-1 0 0,0 0 0,0 0 0,1 0 0,-1 0 0,0-1 0,1 1 0,19-1 0,-1-3 0,1-2 0,-1 0 0,-1-1 0,1 0 0,30-19 0,85-61 0,-93 58 0,-11 9 0,228-172 0,-246 176 0,-12 16 0,0 0 0,0-1 0,0 1 0,0 0 0,0-1 0,0 1 0,0 0 0,0 0 0,0-1 0,0 1 0,0 0 0,0-1 0,0 1 0,0 0 0,0 0 0,-1-1 0,1 1 0,0 0 0,0 0 0,0 0 0,0-1 0,-1 1 0,1 0 0,0 0 0,0 0 0,0-1 0,-1 1 0,1 0 0,0 0 0,0 0 0,-1 0 0,1 0 0,0 0 0,-1-1 0,-35 2 0,4 6 0,1 2 0,1 0 0,0 3 0,-33 16 0,-114 69 0,84-43 0,68-43 0,25-11 0,0 0 0,0 0 0,0 0 0,0 0 0,0 0 0,0 0 0,-1 0 0,1 0 0,0 0 0,0 0 0,0 1 0,0-1 0,0 0 0,-1-1 0,1 1 0,0 0 0,0 0 0,0 0 0,0 0 0,0 0 0,-1 0 0,1 0 0,0 0 0,0 0 0,0 0 0,0 0 0,0 0 0,0 0 0,0 0 0,-1 0 0,1-1 0,0 1 0,0 0 0,0 0 0,0 0 0,0 0 0,0 0 0,0 0 0,0-1 0,0 1 0,0 0 0,0 0 0,0 0 0,0 0 0,0 0 0,0 0 0,-1-1 0,1 1 0,0 0 0,1 0 0,-1 0 0,0 0 0,0 0 0,0-1 0,0 1 0,0 0 0,0 0 0,0 0 0,0 0 0,0 0 0,0-1 0,25-33 0,-20 27 0,62-85 0,-44 57 0,2 1 0,29-31 0,-40 57 0,-9 16 0,-7 24 0,-68 203 0,48-174 0,3 1 0,2 0 0,-11 88 0,28-150 0,0 1 0,-1 0 0,1 0 0,0 0 0,0 0 0,-1 0 0,1 0 0,0 0 0,0 0 0,0-1 0,0 1 0,1 0 0,-1 0 0,0 0 0,0 0 0,0 0 0,1 0 0,-1 0 0,0-1 0,1 1 0,-1 0 0,1 0 0,-1 0 0,1-1 0,-1 1 0,1 0 0,0-1 0,-1 1 0,1 0 0,0-1 0,0 1 0,1-1 0,0 0 0,0 0 0,-1-1 0,1 1 0,0-1 0,-1 1 0,1-1 0,0 0 0,-1 1 0,1-1 0,-1 0 0,1 0 0,-1 0 0,0 0 0,2-2 0,54-55 0,-53 53 0,28-30 0,62-78 0,-90 106 0,-9 7 0,-20 15 0,-34 31 0,-20 27 0,-47 39 0,111-105 0,16-19 0,20-27 0,-20 36 0,124-204 0,49-86 0,-168 284 0,-1-1 0,-1 1 0,0-1 0,0 0 0,2-12 0,-5 21 0,-1 0 0,0 1 0,0-1 0,0 0 0,0 0 0,0 0 0,0 0 0,0 0 0,0 1 0,0-1 0,0 0 0,-1 0 0,1 0 0,0 0 0,0 1 0,-1-1 0,1 0 0,-1 0 0,1 1 0,-1-1 0,1 0 0,-1 1 0,1-1 0,-1 0 0,0 1 0,0-2 0,-2 2 0,1-1 0,0 1 0,-1-1 0,1 1 0,0 0 0,-1 0 0,1 0 0,0 0 0,-1 0 0,1 0 0,0 1 0,-1-1 0,1 1 0,-4 1 0,-38 15 0,2 1 0,1 3 0,0 1 0,-54 39 0,20-13 0,-145 92 0,-247 144 0,445-273 0,40-24 0,290-177 0,205-134 0,-491 309 0,-11 9 0,-1 0 0,-1-1 0,1 0 0,-1-1 0,-1 1 0,1-2 0,8-10 0,-17 13 0,-9 7 0,-15 8 0,-1 2 0,2 0 0,0 2 0,-42 30 0,14-10 0,21-14 0,-443 261 0,577-363 0,-43 39 0,64-50 0,-93 57 0,-32 36 0,1 1 0,-1-1 0,1 0 0,-1 1 0,0-1 0,1 0 0,-1 1 0,0-1 0,0 0 0,0 0 0,0 1 0,0-1 0,0 0 0,0 0 0,0 1 0,0-1 0,0 0 0,0 0 0,0 1 0,0-1 0,-1-1 0,0 1 0,1 1 0,-1-1 0,0 0 0,0 1 0,0-1 0,0 1 0,0-1 0,0 1 0,0 0 0,0-1 0,0 1 0,0 0 0,0 0 0,0 0 0,0 0 0,0-1 0,0 1 0,0 1 0,0-1 0,0 0 0,-1 0 0,-16 2 0,1 1 0,-1 1 0,1 1 0,0 0 0,-28 13 0,-84 47 0,105-52 0,5-3 0,0 1 0,0 1 0,-28 23 0,39-23 0,12-8 0,23-7 0,201-61 0,87-16 0,-307 78 0,0 1 0,0 0 0,0 1 0,0 0 0,14 1 0,-20 0 0,-1-1 0,0 0 0,0 0 0,0 0 0,1 1 0,-1-1 0,0 1 0,0-1 0,0 1 0,0-1 0,1 1 0,-1 0 0,0 0 0,0-1 0,-1 1 0,1 0 0,0 0 0,0 0 0,0 0 0,0 0 0,-1 0 0,1 0 0,-1 0 0,1 0 0,0 1 0,-1-1 0,0 0 0,1 0 0,-1 0 0,0 1 0,0-1 0,1 0 0,-1 0 0,0 1 0,0-1 0,-1 0 0,1 0 0,0 1 0,0-1 0,0 0 0,-1 0 0,1 0 0,-1 1 0,0 0 0,-3 8 0,0 0 0,-1 0 0,-1-1 0,1 0 0,-2 0 0,1 0 0,-14 14 0,-64 55 0,57-54 0,-41 33 0,-31 30 0,98-87 0,1 1 0,-1-1 0,0 1 0,1-1 0,-1 1 0,1-1 0,-1 1 0,0-1 0,1 1 0,-1 0 0,1-1 0,-1 1 0,1 0 0,0 0 0,-1-1 0,1 1 0,0 0 0,-1 0 0,1-1 0,0 1 0,0 0 0,0 0 0,0 0 0,0-1 0,0 1 0,0 0 0,0 0 0,0 0 0,0-1 0,0 2 0,2-1 0,-1 0 0,0-1 0,0 1 0,1-1 0,-1 1 0,0-1 0,1 1 0,-1-1 0,0 0 0,1 0 0,-1 0 0,0 0 0,1 0 0,-1 0 0,3 0 0,56-12 0,36-27 0,-40 15 0,-189 80 0,3 5 0,-201 129 0,301-169 0,29-16 0,8-5 0,15-6 0,24-15 0,-2-2 0,0-2 0,56-43 0,109-109 0,-174 145 0,-2-1 0,-1-2 0,-2-1 0,48-75 0,-74 104 0,0 0 0,0-1 0,-1 1 0,0-1 0,2-10 0,-5 17 0,0 0 0,1-1 0,-1 1 0,0-1 0,0 1 0,0-1 0,0 1 0,0 0 0,0-1 0,0 1 0,-1-1 0,1 1 0,0 0 0,-1-1 0,1 1 0,-1 0 0,0-1 0,1 1 0,-1 0 0,0 0 0,0 0 0,0 0 0,0 0 0,0 0 0,0 0 0,0 0 0,0 0 0,0 0 0,0 0 0,-1 0 0,1 1 0,0-1 0,0 1 0,-1-1 0,1 1 0,0-1 0,-3 1 0,-8-1 0,1 0 0,-1 1 0,1 1 0,0 0 0,0 1 0,-1 0 0,1 0 0,0 2 0,1-1 0,-16 8 0,19-9 0,-124 52 0,-123 70 0,81-38 0,119-62 0,38-20 0,13-8 0,20-17 0,322-312 0,-292 288 0,-2 1 0,8-9 0,3 2 0,89-64 0,-124 106 0,-22 20 0,-28 31 0,25-36 0,-162 225 0,129-173 0,2 2 0,-31 71 0,65-128 0,-1 0 0,1-1 0,0 1 0,0 0 0,0-1 0,0 1 0,0 0 0,1 0 0,-1 0 0,1 0 0,0-1 0,0 1 0,0 0 0,0 0 0,0 0 0,1 0 0,-1 0 0,1 0 0,0 0 0,1 3 0,-1-5 0,-1-1 0,1 1 0,0 0 0,0 0 0,0-1 0,0 1 0,0-1 0,0 1 0,0-1 0,0 1 0,0-1 0,0 1 0,1-1 0,-1 0 0,0 0 0,0 1 0,0-1 0,2 0 0,36-8 0,-3-7 0,-1-1 0,-1-2 0,59-40 0,90-83 0,-38 27 0,-126 105 0,-24 24 0,-27 28 0,-36 42 0,16-24 0,3 2 0,-42 74 0,90-136 0,0 1 0,0 0 0,0 0 0,0 0 0,0-1 0,1 1 0,-1 0 0,1 0 0,-1 0 0,1 0 0,0 1 0,-1 1 0,1-3 0,1-1 0,-1 0 0,0 1 0,0-1 0,0 0 0,1 1 0,-1-1 0,0 0 0,0 1 0,1-1 0,-1 0 0,0 0 0,1 1 0,-1-1 0,0 0 0,1 0 0,-1 0 0,0 0 0,1 1 0,-1-1 0,1 0 0,-1 0 0,0 0 0,1 0 0,-1 0 0,0 0 0,1 0 0,-1 0 0,1 0 0,-1 0 0,0 0 0,1 0 0,-1 0 0,1 0 0,-1 0 0,1-1 0,6-1 0,0-1 0,0 0 0,-1 0 0,1 0 0,7-7 0,194-144 0,10-7 0,-158 127 0,-59 33 0,0 0 0,0 1 0,0-1 0,1 1 0,-1-1 0,0 1 0,0-1 0,0 1 0,1 0 0,-1-1 0,0 1 0,1 0 0,-1 0 0,0 0 0,0 0 0,1 0 0,-1 0 0,0 0 0,3 1 0,-4 0 0,0 0 0,0 1 0,0-1 0,0 0 0,0 0 0,0 0 0,0 0 0,0 0 0,0 0 0,-1 0 0,1 1 0,0-1 0,-1 0 0,1 0 0,-1 0 0,1 0 0,-1 0 0,0 0 0,1-1 0,-1 1 0,-1 2 0,-38 50 0,-2-1 0,-55 53 0,77-85 0,9-8 0,7-7 0,0 0 0,-1-1 0,1 0 0,-1 1 0,0-2 0,0 1 0,-9 5 0,25-33 0,12-6-1365,3-1-5461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23:04:08.978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23:04:09.74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0 24575,'3'0'0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23:04:17.68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23:04:18.05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24575,'0'3'0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23:04:18.48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23:04:05.38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39 0 24575,'0'4'0,"-3"1"0,-6 3 0,-4 4 0,0 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23:04:08.978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23:04:09.74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0 24575,'3'0'0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23:04:17.68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23:04:18.05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24575,'0'3'0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23:04:18.48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23:04:08.978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23:04:09.74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0 24575,'3'0'0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 b="0" i="0">
                <a:latin typeface="Akkurat Office" panose="0200050303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 b="0" i="0">
                <a:latin typeface="Akkurat Office" panose="02000503030000020004" pitchFamily="2" charset="0"/>
              </a:defRPr>
            </a:lvl1pPr>
          </a:lstStyle>
          <a:p>
            <a:fld id="{B469FE4B-9DAC-804C-9C5C-78C61E486880}" type="datetimeFigureOut">
              <a:rPr lang="de-DE" smtClean="0"/>
              <a:pPr/>
              <a:t>18.03.2022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1279525"/>
            <a:ext cx="552608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 b="0" i="0">
                <a:latin typeface="Akkurat Office" panose="0200050303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 b="0" i="0">
                <a:latin typeface="Akkurat Office" panose="02000503030000020004" pitchFamily="2" charset="0"/>
              </a:defRPr>
            </a:lvl1pPr>
          </a:lstStyle>
          <a:p>
            <a:fld id="{6D3AFA1F-3407-7C4E-B22E-ED05366A979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03577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13232" rtl="0" eaLnBrk="1" latinLnBrk="0" hangingPunct="1">
      <a:defRPr sz="936" b="0" i="0" kern="1200">
        <a:solidFill>
          <a:schemeClr val="tx1"/>
        </a:solidFill>
        <a:latin typeface="Akkurat Office" panose="02000503030000020004" pitchFamily="2" charset="0"/>
        <a:ea typeface="+mn-ea"/>
        <a:cs typeface="+mn-cs"/>
      </a:defRPr>
    </a:lvl1pPr>
    <a:lvl2pPr marL="356616" algn="l" defTabSz="713232" rtl="0" eaLnBrk="1" latinLnBrk="0" hangingPunct="1">
      <a:defRPr sz="936" b="0" i="0" kern="1200">
        <a:solidFill>
          <a:schemeClr val="tx1"/>
        </a:solidFill>
        <a:latin typeface="Akkurat Office" panose="02000503030000020004" pitchFamily="2" charset="0"/>
        <a:ea typeface="+mn-ea"/>
        <a:cs typeface="+mn-cs"/>
      </a:defRPr>
    </a:lvl2pPr>
    <a:lvl3pPr marL="713232" algn="l" defTabSz="713232" rtl="0" eaLnBrk="1" latinLnBrk="0" hangingPunct="1">
      <a:defRPr sz="936" b="0" i="0" kern="1200">
        <a:solidFill>
          <a:schemeClr val="tx1"/>
        </a:solidFill>
        <a:latin typeface="Akkurat Office" panose="02000503030000020004" pitchFamily="2" charset="0"/>
        <a:ea typeface="+mn-ea"/>
        <a:cs typeface="+mn-cs"/>
      </a:defRPr>
    </a:lvl3pPr>
    <a:lvl4pPr marL="1069848" algn="l" defTabSz="713232" rtl="0" eaLnBrk="1" latinLnBrk="0" hangingPunct="1">
      <a:defRPr sz="936" b="0" i="0" kern="1200">
        <a:solidFill>
          <a:schemeClr val="tx1"/>
        </a:solidFill>
        <a:latin typeface="Akkurat Office" panose="02000503030000020004" pitchFamily="2" charset="0"/>
        <a:ea typeface="+mn-ea"/>
        <a:cs typeface="+mn-cs"/>
      </a:defRPr>
    </a:lvl4pPr>
    <a:lvl5pPr marL="1426464" algn="l" defTabSz="713232" rtl="0" eaLnBrk="1" latinLnBrk="0" hangingPunct="1">
      <a:defRPr sz="936" b="0" i="0" kern="1200">
        <a:solidFill>
          <a:schemeClr val="tx1"/>
        </a:solidFill>
        <a:latin typeface="Akkurat Office" panose="02000503030000020004" pitchFamily="2" charset="0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AFA1F-3407-7C4E-B22E-ED05366A9796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023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5044792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 Verbindung 7">
            <a:extLst>
              <a:ext uri="{FF2B5EF4-FFF2-40B4-BE49-F238E27FC236}">
                <a16:creationId xmlns:a16="http://schemas.microsoft.com/office/drawing/2014/main" id="{43395C2C-F12B-40DA-9361-1E50362ABD5F}"/>
              </a:ext>
            </a:extLst>
          </p:cNvPr>
          <p:cNvCxnSpPr>
            <a:cxnSpLocks/>
          </p:cNvCxnSpPr>
          <p:nvPr userDrawn="1"/>
        </p:nvCxnSpPr>
        <p:spPr>
          <a:xfrm>
            <a:off x="128954" y="402167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859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 Verbindung 7">
            <a:extLst>
              <a:ext uri="{FF2B5EF4-FFF2-40B4-BE49-F238E27FC236}">
                <a16:creationId xmlns:a16="http://schemas.microsoft.com/office/drawing/2014/main" id="{8655284F-48FF-4175-BEC9-7413115EAEF8}"/>
              </a:ext>
            </a:extLst>
          </p:cNvPr>
          <p:cNvCxnSpPr>
            <a:cxnSpLocks/>
          </p:cNvCxnSpPr>
          <p:nvPr userDrawn="1"/>
        </p:nvCxnSpPr>
        <p:spPr>
          <a:xfrm>
            <a:off x="128954" y="402167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027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2857500"/>
            <a:ext cx="7886700" cy="931011"/>
          </a:xfrm>
        </p:spPr>
        <p:txBody>
          <a:bodyPr vert="horz" anchor="ctr"/>
          <a:lstStyle>
            <a:lvl1pPr algn="ctr">
              <a:defRPr sz="1800" b="0" i="0" cap="none" spc="0">
                <a:ln w="0"/>
                <a:solidFill>
                  <a:schemeClr val="tx1"/>
                </a:solidFill>
                <a:effectLst/>
                <a:latin typeface="Akkurat Office" panose="0200050303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r>
              <a:rPr lang="de-DE" dirty="0"/>
              <a:t>M. Schönfeld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45CBC01-1E33-5742-A44D-E0C78F69E64E}"/>
              </a:ext>
            </a:extLst>
          </p:cNvPr>
          <p:cNvCxnSpPr/>
          <p:nvPr userDrawn="1"/>
        </p:nvCxnSpPr>
        <p:spPr>
          <a:xfrm>
            <a:off x="536735" y="2729023"/>
            <a:ext cx="8028000" cy="0"/>
          </a:xfrm>
          <a:prstGeom prst="line">
            <a:avLst/>
          </a:prstGeom>
          <a:ln w="28575">
            <a:solidFill>
              <a:srgbClr val="84B81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8C42FC8A-18E6-4045-835E-C58506BC7195}"/>
              </a:ext>
            </a:extLst>
          </p:cNvPr>
          <p:cNvCxnSpPr/>
          <p:nvPr userDrawn="1"/>
        </p:nvCxnSpPr>
        <p:spPr>
          <a:xfrm>
            <a:off x="558000" y="3866116"/>
            <a:ext cx="8028000" cy="0"/>
          </a:xfrm>
          <a:prstGeom prst="line">
            <a:avLst/>
          </a:prstGeom>
          <a:ln w="28575">
            <a:solidFill>
              <a:srgbClr val="84B81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F4BA87C8-FE99-424F-BA9F-E4DEA807527E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628651" y="486833"/>
            <a:ext cx="7886699" cy="2138797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08BB4F58-1CC0-6D44-BBF2-D6EF0AD5B1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385" y="4925604"/>
            <a:ext cx="7886700" cy="216141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350"/>
            </a:lvl1pPr>
          </a:lstStyle>
          <a:p>
            <a:pPr lvl="0"/>
            <a:r>
              <a:rPr lang="de-DE" dirty="0"/>
              <a:t>Datum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228FD5C-3FA1-4549-897B-4306FB8CBF09}"/>
              </a:ext>
            </a:extLst>
          </p:cNvPr>
          <p:cNvSpPr txBox="1"/>
          <p:nvPr userDrawn="1"/>
        </p:nvSpPr>
        <p:spPr>
          <a:xfrm>
            <a:off x="628650" y="4092970"/>
            <a:ext cx="7886700" cy="808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ts val="1875"/>
              </a:lnSpc>
            </a:pPr>
            <a:r>
              <a:rPr lang="de-DE" sz="1350" dirty="0">
                <a:latin typeface="Akkurat Office" panose="02000503030000020004" pitchFamily="2" charset="0"/>
              </a:rPr>
              <a:t>Martin Schönfeld</a:t>
            </a:r>
          </a:p>
          <a:p>
            <a:pPr lvl="0" algn="ctr">
              <a:lnSpc>
                <a:spcPts val="1875"/>
              </a:lnSpc>
            </a:pPr>
            <a:r>
              <a:rPr lang="de-DE" sz="1350" dirty="0">
                <a:latin typeface="Akkurat Office" panose="02000503030000020004" pitchFamily="2" charset="0"/>
              </a:rPr>
              <a:t>E5b Astroteilchenphysik</a:t>
            </a:r>
          </a:p>
          <a:p>
            <a:pPr lvl="0" algn="ctr">
              <a:lnSpc>
                <a:spcPts val="1875"/>
              </a:lnSpc>
            </a:pPr>
            <a:r>
              <a:rPr lang="de-DE" sz="1350" dirty="0">
                <a:latin typeface="Akkurat Office" panose="02000503030000020004" pitchFamily="2" charset="0"/>
              </a:rPr>
              <a:t>Fakultät Physik - TU Dortmund</a:t>
            </a:r>
          </a:p>
        </p:txBody>
      </p:sp>
    </p:spTree>
    <p:extLst>
      <p:ext uri="{BB962C8B-B14F-4D97-AF65-F5344CB8AC3E}">
        <p14:creationId xmlns:p14="http://schemas.microsoft.com/office/powerpoint/2010/main" val="3171026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795132"/>
            <a:ext cx="3886200" cy="4352338"/>
          </a:xfrm>
        </p:spPr>
        <p:txBody>
          <a:bodyPr/>
          <a:lstStyle>
            <a:lvl1pPr>
              <a:defRPr sz="1350" b="0" i="0">
                <a:latin typeface="Akkurat Office" panose="02000503030000020004" pitchFamily="2" charset="0"/>
              </a:defRPr>
            </a:lvl1pPr>
            <a:lvl2pPr>
              <a:defRPr sz="1200" b="0" i="0">
                <a:latin typeface="Akkurat Office" panose="02000503030000020004" pitchFamily="2" charset="0"/>
              </a:defRPr>
            </a:lvl2pPr>
            <a:lvl3pPr>
              <a:defRPr sz="1050" b="0" i="0">
                <a:latin typeface="Akkurat Office" panose="02000503030000020004" pitchFamily="2" charset="0"/>
              </a:defRPr>
            </a:lvl3pPr>
            <a:lvl4pPr>
              <a:defRPr sz="1050" b="0" i="0">
                <a:latin typeface="Akkurat Office" panose="02000503030000020004" pitchFamily="2" charset="0"/>
              </a:defRPr>
            </a:lvl4pPr>
            <a:lvl5pPr>
              <a:defRPr sz="1050" b="0" i="0">
                <a:latin typeface="Akkurat Office" panose="0200050303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795132"/>
            <a:ext cx="3886200" cy="4352338"/>
          </a:xfrm>
        </p:spPr>
        <p:txBody>
          <a:bodyPr/>
          <a:lstStyle>
            <a:lvl1pPr>
              <a:defRPr sz="1350" b="0" i="0">
                <a:latin typeface="Akkurat Office" panose="02000503030000020004" pitchFamily="2" charset="0"/>
              </a:defRPr>
            </a:lvl1pPr>
            <a:lvl2pPr>
              <a:defRPr sz="1200" b="0" i="0">
                <a:latin typeface="Akkurat Office" panose="02000503030000020004" pitchFamily="2" charset="0"/>
              </a:defRPr>
            </a:lvl2pPr>
            <a:lvl3pPr>
              <a:defRPr sz="1050" b="0" i="0">
                <a:latin typeface="Akkurat Office" panose="02000503030000020004" pitchFamily="2" charset="0"/>
              </a:defRPr>
            </a:lvl3pPr>
            <a:lvl4pPr>
              <a:defRPr sz="1050" b="0" i="0">
                <a:latin typeface="Akkurat Office" panose="02000503030000020004" pitchFamily="2" charset="0"/>
              </a:defRPr>
            </a:lvl4pPr>
            <a:lvl5pPr>
              <a:defRPr sz="1050" b="0" i="0">
                <a:latin typeface="Akkurat Office" panose="0200050303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r>
              <a:rPr lang="de-DE" dirty="0"/>
              <a:t>M. Schönfeld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EEA269A-5BB3-E741-8A92-3B16833D58CB}"/>
              </a:ext>
            </a:extLst>
          </p:cNvPr>
          <p:cNvCxnSpPr>
            <a:cxnSpLocks/>
          </p:cNvCxnSpPr>
          <p:nvPr userDrawn="1"/>
        </p:nvCxnSpPr>
        <p:spPr>
          <a:xfrm>
            <a:off x="128954" y="402167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56CBB590-881F-3740-BC06-EC62544B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2168"/>
            <a:ext cx="7886700" cy="392957"/>
          </a:xfrm>
        </p:spPr>
        <p:txBody>
          <a:bodyPr/>
          <a:lstStyle>
            <a:lvl1pPr>
              <a:defRPr sz="1500" b="0" i="0">
                <a:latin typeface="Akkurat Office" panose="0200050303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557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460" y="845343"/>
            <a:ext cx="3868340" cy="579134"/>
          </a:xfrm>
        </p:spPr>
        <p:txBody>
          <a:bodyPr anchor="ctr">
            <a:normAutofit/>
          </a:bodyPr>
          <a:lstStyle>
            <a:lvl1pPr marL="0" indent="0">
              <a:buNone/>
              <a:defRPr sz="1350" b="0" i="0">
                <a:latin typeface="Akkurat Office" panose="02000503030000020004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424478"/>
            <a:ext cx="3868340" cy="3733576"/>
          </a:xfrm>
        </p:spPr>
        <p:txBody>
          <a:bodyPr/>
          <a:lstStyle>
            <a:lvl1pPr>
              <a:defRPr sz="1350" b="0" i="0">
                <a:latin typeface="Akkurat Office" panose="02000503030000020004" pitchFamily="2" charset="0"/>
              </a:defRPr>
            </a:lvl1pPr>
            <a:lvl2pPr>
              <a:defRPr sz="1200" b="0" i="0">
                <a:latin typeface="Akkurat Office" panose="02000503030000020004" pitchFamily="2" charset="0"/>
              </a:defRPr>
            </a:lvl2pPr>
            <a:lvl3pPr>
              <a:defRPr sz="1050" b="0" i="0">
                <a:latin typeface="Akkurat Office" panose="02000503030000020004" pitchFamily="2" charset="0"/>
              </a:defRPr>
            </a:lvl3pPr>
            <a:lvl4pPr>
              <a:defRPr sz="1050" b="0" i="0">
                <a:latin typeface="Akkurat Office" panose="02000503030000020004" pitchFamily="2" charset="0"/>
              </a:defRPr>
            </a:lvl4pPr>
            <a:lvl5pPr>
              <a:defRPr sz="1050" b="0" i="0">
                <a:latin typeface="Akkurat Office" panose="0200050303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6767" y="845342"/>
            <a:ext cx="3887391" cy="579135"/>
          </a:xfrm>
        </p:spPr>
        <p:txBody>
          <a:bodyPr anchor="ctr">
            <a:normAutofit/>
          </a:bodyPr>
          <a:lstStyle>
            <a:lvl1pPr marL="0" indent="0">
              <a:buNone/>
              <a:defRPr sz="1350" b="0" i="0">
                <a:latin typeface="Akkurat Office" panose="02000503030000020004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455924"/>
            <a:ext cx="3887391" cy="3702128"/>
          </a:xfrm>
        </p:spPr>
        <p:txBody>
          <a:bodyPr/>
          <a:lstStyle>
            <a:lvl1pPr>
              <a:defRPr sz="1350" b="0" i="0">
                <a:latin typeface="Akkurat Office" panose="02000503030000020004" pitchFamily="2" charset="0"/>
              </a:defRPr>
            </a:lvl1pPr>
            <a:lvl2pPr>
              <a:defRPr sz="1200" b="0" i="0">
                <a:latin typeface="Akkurat Office" panose="02000503030000020004" pitchFamily="2" charset="0"/>
              </a:defRPr>
            </a:lvl2pPr>
            <a:lvl3pPr>
              <a:defRPr sz="1050" b="0" i="0">
                <a:latin typeface="Akkurat Office" panose="02000503030000020004" pitchFamily="2" charset="0"/>
              </a:defRPr>
            </a:lvl3pPr>
            <a:lvl4pPr>
              <a:defRPr sz="1050" b="0" i="0">
                <a:latin typeface="Akkurat Office" panose="02000503030000020004" pitchFamily="2" charset="0"/>
              </a:defRPr>
            </a:lvl4pPr>
            <a:lvl5pPr>
              <a:defRPr sz="1050" b="0" i="0">
                <a:latin typeface="Akkurat Office" panose="0200050303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r>
              <a:rPr lang="de-DE" dirty="0"/>
              <a:t>M. Schönfeld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55F8E8B-E618-124E-9E03-FED66671A420}"/>
              </a:ext>
            </a:extLst>
          </p:cNvPr>
          <p:cNvCxnSpPr>
            <a:cxnSpLocks/>
          </p:cNvCxnSpPr>
          <p:nvPr userDrawn="1"/>
        </p:nvCxnSpPr>
        <p:spPr>
          <a:xfrm>
            <a:off x="128954" y="402167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21CE49C2-FD97-874E-8FD9-CD904B987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2168"/>
            <a:ext cx="7886700" cy="392957"/>
          </a:xfrm>
        </p:spPr>
        <p:txBody>
          <a:bodyPr/>
          <a:lstStyle>
            <a:lvl1pPr>
              <a:defRPr sz="1500" b="0" i="0">
                <a:latin typeface="Akkurat Office" panose="0200050303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888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r>
              <a:rPr lang="de-DE" dirty="0"/>
              <a:t>M. Schönfeld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4BC5FFAC-FA5A-8145-A14F-F084F258F245}"/>
              </a:ext>
            </a:extLst>
          </p:cNvPr>
          <p:cNvCxnSpPr>
            <a:cxnSpLocks/>
          </p:cNvCxnSpPr>
          <p:nvPr userDrawn="1"/>
        </p:nvCxnSpPr>
        <p:spPr>
          <a:xfrm>
            <a:off x="128954" y="402167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892624D-EF07-F442-9DA9-D36A0F2C1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2168"/>
            <a:ext cx="7886700" cy="392957"/>
          </a:xfrm>
        </p:spPr>
        <p:txBody>
          <a:bodyPr/>
          <a:lstStyle>
            <a:lvl1pPr>
              <a:defRPr sz="1500" b="0" i="0">
                <a:latin typeface="Akkurat Office" panose="0200050303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313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1pPr>
            <a:lvl2pPr marL="5143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2pPr>
            <a:lvl3pPr marL="8572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3pPr>
            <a:lvl4pPr marL="12001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 Verbindung 7">
            <a:extLst>
              <a:ext uri="{FF2B5EF4-FFF2-40B4-BE49-F238E27FC236}">
                <a16:creationId xmlns:a16="http://schemas.microsoft.com/office/drawing/2014/main" id="{8B86874B-F4BF-48CD-97F5-6E85394B566E}"/>
              </a:ext>
            </a:extLst>
          </p:cNvPr>
          <p:cNvCxnSpPr>
            <a:cxnSpLocks/>
          </p:cNvCxnSpPr>
          <p:nvPr userDrawn="1"/>
        </p:nvCxnSpPr>
        <p:spPr>
          <a:xfrm>
            <a:off x="128954" y="402167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356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 Verbindung 7">
            <a:extLst>
              <a:ext uri="{FF2B5EF4-FFF2-40B4-BE49-F238E27FC236}">
                <a16:creationId xmlns:a16="http://schemas.microsoft.com/office/drawing/2014/main" id="{B12B4115-EF5D-47DD-B151-103C9A4ABFEB}"/>
              </a:ext>
            </a:extLst>
          </p:cNvPr>
          <p:cNvCxnSpPr>
            <a:cxnSpLocks/>
          </p:cNvCxnSpPr>
          <p:nvPr userDrawn="1"/>
        </p:nvCxnSpPr>
        <p:spPr>
          <a:xfrm>
            <a:off x="128954" y="402167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42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>
            <a:lvl1pPr marL="1714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1pPr>
            <a:lvl2pPr marL="5143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2pPr>
            <a:lvl3pPr marL="8572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3pPr>
            <a:lvl4pPr marL="12001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8" name="Gerade Verbindung 8">
            <a:extLst>
              <a:ext uri="{FF2B5EF4-FFF2-40B4-BE49-F238E27FC236}">
                <a16:creationId xmlns:a16="http://schemas.microsoft.com/office/drawing/2014/main" id="{B7707C00-0F42-4349-A469-957331597C06}"/>
              </a:ext>
            </a:extLst>
          </p:cNvPr>
          <p:cNvCxnSpPr>
            <a:cxnSpLocks/>
          </p:cNvCxnSpPr>
          <p:nvPr userDrawn="1"/>
        </p:nvCxnSpPr>
        <p:spPr>
          <a:xfrm>
            <a:off x="128954" y="402167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40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>
            <a:lvl1pPr marL="1714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1pPr>
            <a:lvl2pPr marL="5143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2pPr>
            <a:lvl3pPr marL="8572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3pPr>
            <a:lvl4pPr marL="12001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>
            <a:lvl1pPr>
              <a:buClr>
                <a:srgbClr val="84B819"/>
              </a:buClr>
              <a:defRPr/>
            </a:lvl1pPr>
            <a:lvl2pPr>
              <a:buClr>
                <a:srgbClr val="84B819"/>
              </a:buClr>
              <a:defRPr/>
            </a:lvl2pPr>
            <a:lvl3pPr>
              <a:buClr>
                <a:srgbClr val="84B819"/>
              </a:buClr>
              <a:defRPr/>
            </a:lvl3pPr>
            <a:lvl4pPr>
              <a:buClr>
                <a:srgbClr val="84B819"/>
              </a:buClr>
              <a:defRPr/>
            </a:lvl4pPr>
            <a:lvl5pPr>
              <a:buClr>
                <a:srgbClr val="84B819"/>
              </a:buCl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0" name="Gerade Verbindung 10">
            <a:extLst>
              <a:ext uri="{FF2B5EF4-FFF2-40B4-BE49-F238E27FC236}">
                <a16:creationId xmlns:a16="http://schemas.microsoft.com/office/drawing/2014/main" id="{4B3A97C3-2A90-4C61-A64C-D6730548887B}"/>
              </a:ext>
            </a:extLst>
          </p:cNvPr>
          <p:cNvCxnSpPr>
            <a:cxnSpLocks/>
          </p:cNvCxnSpPr>
          <p:nvPr userDrawn="1"/>
        </p:nvCxnSpPr>
        <p:spPr>
          <a:xfrm>
            <a:off x="128954" y="402167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911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6" name="Gerade Verbindung 6">
            <a:extLst>
              <a:ext uri="{FF2B5EF4-FFF2-40B4-BE49-F238E27FC236}">
                <a16:creationId xmlns:a16="http://schemas.microsoft.com/office/drawing/2014/main" id="{EF1A4E43-4B01-4A4E-84E8-DCCA1BC80894}"/>
              </a:ext>
            </a:extLst>
          </p:cNvPr>
          <p:cNvCxnSpPr>
            <a:cxnSpLocks/>
          </p:cNvCxnSpPr>
          <p:nvPr userDrawn="1"/>
        </p:nvCxnSpPr>
        <p:spPr>
          <a:xfrm>
            <a:off x="128954" y="402167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574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5">
            <a:extLst>
              <a:ext uri="{FF2B5EF4-FFF2-40B4-BE49-F238E27FC236}">
                <a16:creationId xmlns:a16="http://schemas.microsoft.com/office/drawing/2014/main" id="{5C434156-D48C-41F5-BA81-655609652611}"/>
              </a:ext>
            </a:extLst>
          </p:cNvPr>
          <p:cNvCxnSpPr>
            <a:cxnSpLocks/>
          </p:cNvCxnSpPr>
          <p:nvPr userDrawn="1"/>
        </p:nvCxnSpPr>
        <p:spPr>
          <a:xfrm>
            <a:off x="128954" y="402167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978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buClr>
                <a:srgbClr val="84B819"/>
              </a:buClr>
              <a:defRPr sz="2400"/>
            </a:lvl1pPr>
            <a:lvl2pPr>
              <a:buClr>
                <a:srgbClr val="84B819"/>
              </a:buClr>
              <a:defRPr sz="2100"/>
            </a:lvl2pPr>
            <a:lvl3pPr>
              <a:buClr>
                <a:srgbClr val="84B819"/>
              </a:buClr>
              <a:defRPr sz="1800"/>
            </a:lvl3pPr>
            <a:lvl4pPr>
              <a:buClr>
                <a:srgbClr val="84B819"/>
              </a:buClr>
              <a:defRPr sz="1500"/>
            </a:lvl4pPr>
            <a:lvl5pPr>
              <a:buClr>
                <a:srgbClr val="84B819"/>
              </a:buCl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7459" y="1918468"/>
            <a:ext cx="2949178" cy="3176323"/>
          </a:xfrm>
        </p:spPr>
        <p:txBody>
          <a:bodyPr/>
          <a:lstStyle>
            <a:lvl1pPr marL="171450" indent="-171450">
              <a:buClr>
                <a:srgbClr val="84B819"/>
              </a:buClr>
              <a:buFont typeface="Arial" panose="020B0604020202020204" pitchFamily="34" charset="0"/>
              <a:buChar char="•"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0"/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8" name="Gerade Verbindung 8">
            <a:extLst>
              <a:ext uri="{FF2B5EF4-FFF2-40B4-BE49-F238E27FC236}">
                <a16:creationId xmlns:a16="http://schemas.microsoft.com/office/drawing/2014/main" id="{7F4D264D-76C6-4A83-BD67-308359CC1A06}"/>
              </a:ext>
            </a:extLst>
          </p:cNvPr>
          <p:cNvCxnSpPr>
            <a:cxnSpLocks/>
          </p:cNvCxnSpPr>
          <p:nvPr userDrawn="1"/>
        </p:nvCxnSpPr>
        <p:spPr>
          <a:xfrm>
            <a:off x="128954" y="402167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905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7459" y="1918468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8" name="Gerade Verbindung 8">
            <a:extLst>
              <a:ext uri="{FF2B5EF4-FFF2-40B4-BE49-F238E27FC236}">
                <a16:creationId xmlns:a16="http://schemas.microsoft.com/office/drawing/2014/main" id="{437DA57D-9446-4163-8969-E9F5BFC79BA9}"/>
              </a:ext>
            </a:extLst>
          </p:cNvPr>
          <p:cNvCxnSpPr>
            <a:cxnSpLocks/>
          </p:cNvCxnSpPr>
          <p:nvPr userDrawn="1"/>
        </p:nvCxnSpPr>
        <p:spPr>
          <a:xfrm>
            <a:off x="128954" y="402167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945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5" descr="tu.jpg">
            <a:extLst>
              <a:ext uri="{FF2B5EF4-FFF2-40B4-BE49-F238E27FC236}">
                <a16:creationId xmlns:a16="http://schemas.microsoft.com/office/drawing/2014/main" id="{480101A3-6F07-4A63-BF7A-3D67B9B6CCE8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19" y="111126"/>
            <a:ext cx="1760538" cy="23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Bild 4" descr="e5logo_final.png">
            <a:extLst>
              <a:ext uri="{FF2B5EF4-FFF2-40B4-BE49-F238E27FC236}">
                <a16:creationId xmlns:a16="http://schemas.microsoft.com/office/drawing/2014/main" id="{E9EDD3E7-66A3-491E-99F6-BAD5258CFE72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543" y="56886"/>
            <a:ext cx="998538" cy="291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524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64" r:id="rId13"/>
    <p:sldLayoutId id="2147483665" r:id="rId14"/>
    <p:sldLayoutId id="2147483666" r:id="rId15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84B819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7.xml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image" Target="../media/image4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.xml"/><Relationship Id="rId11" Type="http://schemas.openxmlformats.org/officeDocument/2006/relationships/customXml" Target="../ink/ink6.xml"/><Relationship Id="rId5" Type="http://schemas.openxmlformats.org/officeDocument/2006/relationships/image" Target="../media/image39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41.png"/><Relationship Id="rId1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customXml" Target="../ink/ink9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customXml" Target="../ink/ink13.xml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2.xml"/><Relationship Id="rId5" Type="http://schemas.openxmlformats.org/officeDocument/2006/relationships/image" Target="../media/image41.png"/><Relationship Id="rId10" Type="http://schemas.openxmlformats.org/officeDocument/2006/relationships/image" Target="../media/image45.jpg"/><Relationship Id="rId4" Type="http://schemas.openxmlformats.org/officeDocument/2006/relationships/customXml" Target="../ink/ink11.xml"/><Relationship Id="rId9" Type="http://schemas.openxmlformats.org/officeDocument/2006/relationships/customXml" Target="../ink/ink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youtube.com/clip/UgkxgFBsdsvRRO53kFomH95_S4xB0z7FBQaN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1A520-7DAB-5746-BC48-5615422FCE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PROPOSAL-Simulationsstudien zur Myographie in stillgelegten Bergbaustollen</a:t>
            </a:r>
          </a:p>
        </p:txBody>
      </p:sp>
      <p:pic>
        <p:nvPicPr>
          <p:cNvPr id="6" name="Bildplatzhalter 5" descr="Ein Bild, das Text, draußen, Floß enthält.&#10;&#10;Automatisch generierte Beschreibung">
            <a:extLst>
              <a:ext uri="{FF2B5EF4-FFF2-40B4-BE49-F238E27FC236}">
                <a16:creationId xmlns:a16="http://schemas.microsoft.com/office/drawing/2014/main" id="{F43C755D-664C-4837-8303-E6B051482B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492" t="23353" r="-2492" b="40593"/>
          <a:stretch/>
        </p:blipFill>
        <p:spPr>
          <a:xfrm>
            <a:off x="628651" y="486833"/>
            <a:ext cx="7886699" cy="21387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C30C068-3B9D-BE4E-8143-449487029A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b="1" dirty="0"/>
              <a:t>18. März 2022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6E92028-E384-44B7-BDC0-3988ED87A130}"/>
              </a:ext>
            </a:extLst>
          </p:cNvPr>
          <p:cNvSpPr txBox="1"/>
          <p:nvPr/>
        </p:nvSpPr>
        <p:spPr>
          <a:xfrm>
            <a:off x="3695700" y="2517908"/>
            <a:ext cx="48814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https://www.spiegel.de/reise/deutschland/bergwerk-nuttlar-in-bestwig-tauchen-mit-tunnelblick-a-914935.html</a:t>
            </a:r>
          </a:p>
        </p:txBody>
      </p:sp>
    </p:spTree>
    <p:extLst>
      <p:ext uri="{BB962C8B-B14F-4D97-AF65-F5344CB8AC3E}">
        <p14:creationId xmlns:p14="http://schemas.microsoft.com/office/powerpoint/2010/main" val="2965970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E79A4-2970-4D19-B79D-FF7D32DCA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2219"/>
            <a:ext cx="7886700" cy="591767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Vermessung eines Untergrundschachts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F9B05C-ACF1-41FB-B7E0-F991FA179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85FE22-0BEE-4255-86C9-B5B059FC5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75BD1269-CC52-40B2-BB36-AC7817E80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877" y="1074114"/>
            <a:ext cx="7556246" cy="3566772"/>
          </a:xfr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5FE19AD5-C7E7-4D7C-AD83-937507852278}"/>
              </a:ext>
            </a:extLst>
          </p:cNvPr>
          <p:cNvSpPr txBox="1"/>
          <p:nvPr/>
        </p:nvSpPr>
        <p:spPr>
          <a:xfrm>
            <a:off x="6932401" y="4737521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Alexandrov</a:t>
            </a:r>
            <a:r>
              <a:rPr lang="de-DE" sz="800" dirty="0"/>
              <a:t> - 2017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2061D91-9F95-4726-931D-B67543B61C7B}"/>
              </a:ext>
            </a:extLst>
          </p:cNvPr>
          <p:cNvSpPr txBox="1"/>
          <p:nvPr/>
        </p:nvSpPr>
        <p:spPr>
          <a:xfrm>
            <a:off x="3800581" y="4737161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Alexandrov</a:t>
            </a:r>
            <a:r>
              <a:rPr lang="de-DE" sz="800" dirty="0"/>
              <a:t> - 2017</a:t>
            </a:r>
          </a:p>
        </p:txBody>
      </p:sp>
    </p:spTree>
    <p:extLst>
      <p:ext uri="{BB962C8B-B14F-4D97-AF65-F5344CB8AC3E}">
        <p14:creationId xmlns:p14="http://schemas.microsoft.com/office/powerpoint/2010/main" val="336870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2DC56698-745D-4B5F-8557-24491559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Simulation vs. Messung</a:t>
            </a:r>
          </a:p>
        </p:txBody>
      </p:sp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F7A95DEF-511B-469E-A0E6-1C6C6551D2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1737920"/>
            <a:ext cx="3886200" cy="3193248"/>
          </a:xfrm>
        </p:spPr>
      </p:pic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88284B67-C467-4450-8EE4-7E2FCD459F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1495607"/>
            <a:ext cx="3886200" cy="3435561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8BE321-0492-4A3F-B3DB-2E930F715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7A3050-52DD-45A4-BCDF-88F3760C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F12543F-ADBD-4A59-8D77-E6C0D9E40259}"/>
              </a:ext>
            </a:extLst>
          </p:cNvPr>
          <p:cNvSpPr txBox="1"/>
          <p:nvPr/>
        </p:nvSpPr>
        <p:spPr>
          <a:xfrm>
            <a:off x="3225639" y="5007369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Alexandrov</a:t>
            </a:r>
            <a:r>
              <a:rPr lang="de-DE" sz="800" dirty="0"/>
              <a:t> - 2017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B846C2C-69E1-417F-810C-9FA23CE55551}"/>
              </a:ext>
            </a:extLst>
          </p:cNvPr>
          <p:cNvSpPr txBox="1"/>
          <p:nvPr/>
        </p:nvSpPr>
        <p:spPr>
          <a:xfrm>
            <a:off x="7016008" y="5006341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Alexandrov</a:t>
            </a:r>
            <a:r>
              <a:rPr lang="de-DE" sz="800" dirty="0"/>
              <a:t> - 2017</a:t>
            </a:r>
          </a:p>
        </p:txBody>
      </p:sp>
    </p:spTree>
    <p:extLst>
      <p:ext uri="{BB962C8B-B14F-4D97-AF65-F5344CB8AC3E}">
        <p14:creationId xmlns:p14="http://schemas.microsoft.com/office/powerpoint/2010/main" val="305901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2DC56698-745D-4B5F-8557-24491559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Simulation vs. Messung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88284B67-C467-4450-8EE4-7E2FCD459F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1495607"/>
            <a:ext cx="3886200" cy="3435561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8BE321-0492-4A3F-B3DB-2E930F715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7A3050-52DD-45A4-BCDF-88F3760C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019679-05B8-4E8A-B807-501924462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1" y="2088885"/>
            <a:ext cx="3886200" cy="3626115"/>
          </a:xfrm>
        </p:spPr>
        <p:txBody>
          <a:bodyPr>
            <a:normAutofit/>
          </a:bodyPr>
          <a:lstStyle/>
          <a:p>
            <a:r>
              <a:rPr lang="de-DE" sz="2000" dirty="0"/>
              <a:t>4 Monate </a:t>
            </a:r>
            <a:r>
              <a:rPr lang="de-DE" sz="2000" dirty="0" err="1"/>
              <a:t>Messzeit</a:t>
            </a:r>
            <a:endParaRPr lang="de-DE" sz="2000" dirty="0"/>
          </a:p>
          <a:p>
            <a:r>
              <a:rPr lang="de-DE" sz="2000" dirty="0"/>
              <a:t>Myon-Tomographie (winkelaufgelöst)</a:t>
            </a:r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C60EB8-09AE-4852-91FF-3614C8597594}"/>
              </a:ext>
            </a:extLst>
          </p:cNvPr>
          <p:cNvSpPr txBox="1"/>
          <p:nvPr/>
        </p:nvSpPr>
        <p:spPr>
          <a:xfrm>
            <a:off x="7016008" y="4952965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Alexandrov</a:t>
            </a:r>
            <a:r>
              <a:rPr lang="de-DE" sz="800" dirty="0"/>
              <a:t> - 2017</a:t>
            </a:r>
          </a:p>
        </p:txBody>
      </p:sp>
    </p:spTree>
    <p:extLst>
      <p:ext uri="{BB962C8B-B14F-4D97-AF65-F5344CB8AC3E}">
        <p14:creationId xmlns:p14="http://schemas.microsoft.com/office/powerpoint/2010/main" val="214091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19256-61D0-4E0C-B311-79959614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Simulationen mit PROPOSAL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F5975D-8E00-4619-A597-235559606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Propagator with optimal precision and optimized speed for all leptons</a:t>
            </a:r>
          </a:p>
          <a:p>
            <a:endParaRPr lang="en-US" dirty="0"/>
          </a:p>
          <a:p>
            <a:r>
              <a:rPr lang="de-DE" dirty="0"/>
              <a:t>Myon-Wechselwirkungen</a:t>
            </a:r>
          </a:p>
          <a:p>
            <a:pPr lvl="1"/>
            <a:r>
              <a:rPr lang="de-DE" dirty="0"/>
              <a:t>Ionisation</a:t>
            </a:r>
          </a:p>
          <a:p>
            <a:pPr lvl="1"/>
            <a:r>
              <a:rPr lang="de-DE" dirty="0"/>
              <a:t>Bremsstrahlung</a:t>
            </a:r>
          </a:p>
          <a:p>
            <a:pPr lvl="1"/>
            <a:r>
              <a:rPr lang="de-DE" dirty="0"/>
              <a:t>Paarproduktion</a:t>
            </a:r>
          </a:p>
          <a:p>
            <a:pPr lvl="1"/>
            <a:r>
              <a:rPr lang="de-DE" dirty="0" err="1"/>
              <a:t>Photonukleare</a:t>
            </a:r>
            <a:r>
              <a:rPr lang="de-DE" dirty="0"/>
              <a:t> Wechselwirkung</a:t>
            </a:r>
          </a:p>
          <a:p>
            <a:pPr lvl="1"/>
            <a:r>
              <a:rPr lang="de-DE" dirty="0"/>
              <a:t>Zerfall</a:t>
            </a:r>
          </a:p>
          <a:p>
            <a:pPr lvl="1"/>
            <a:r>
              <a:rPr lang="de-DE" dirty="0"/>
              <a:t>Vielfachstreuung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D963B2-350D-4F38-AD48-61935DE3C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85CCB4-AB09-4C6D-ACB1-F9AEB58A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116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19256-61D0-4E0C-B311-79959614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Simulationen mit PROPOSAL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FF5975D-8E00-4619-A597-235559606E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Propagator with optimal precision and optimized speed for all leptons</a:t>
                </a:r>
              </a:p>
              <a:p>
                <a:endParaRPr lang="en-US" dirty="0"/>
              </a:p>
              <a:p>
                <a:r>
                  <a:rPr lang="de-DE" dirty="0"/>
                  <a:t>PROPOSAL für die Myographie: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de-DE" dirty="0"/>
                  <a:t>simuliere Myonen in Materie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457200" indent="-457200">
                  <a:buFont typeface="+mj-lt"/>
                  <a:buAutoNum type="arabicParenR"/>
                </a:pPr>
                <a:r>
                  <a:rPr lang="de-DE" dirty="0"/>
                  <a:t>INPUT: Teilchenart,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𝑛𝑖𝑡𝑖𝑎𝑙</m:t>
                        </m:r>
                      </m:sub>
                    </m:sSub>
                  </m:oMath>
                </a14:m>
                <a:r>
                  <a:rPr lang="de-DE" dirty="0"/>
                  <a:t>, Position, Richtung</a:t>
                </a:r>
              </a:p>
              <a:p>
                <a:pPr marL="457200" indent="-457200">
                  <a:buFont typeface="+mj-lt"/>
                  <a:buAutoNum type="arabicParenR"/>
                </a:pPr>
                <a:r>
                  <a:rPr lang="de-DE" dirty="0"/>
                  <a:t>simuliere bis zum Detektor</a:t>
                </a:r>
              </a:p>
              <a:p>
                <a:pPr marL="457200" indent="-457200">
                  <a:buFont typeface="+mj-lt"/>
                  <a:buAutoNum type="arabicParenR"/>
                </a:pPr>
                <a:r>
                  <a:rPr lang="de-DE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𝑓𝑖𝑛𝑎𝑙</m:t>
                        </m:r>
                      </m:sub>
                    </m:sSub>
                  </m:oMath>
                </a14:m>
                <a:r>
                  <a:rPr lang="de-DE" dirty="0"/>
                  <a:t>, Position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FF5975D-8E00-4619-A597-235559606E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20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D963B2-350D-4F38-AD48-61935DE3C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85CCB4-AB09-4C6D-ACB1-F9AEB58A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7137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4C09B9A-432B-488F-8BF2-273EBF3D65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Land unter im Stollen!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5E7C4A3D-5E34-419B-8D5C-65ACB3C284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314E22-5F97-4CD5-BE7F-FA2B181D2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19FA5C-958B-4DCC-AF84-0FB1B98A7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045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9FF27-D38D-4542-A147-AA62DE12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Erbe des Bergbaus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DDDC1D-E4B5-41D2-BACA-83DB5B6AE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920" y="1996440"/>
            <a:ext cx="3474879" cy="3176323"/>
          </a:xfrm>
        </p:spPr>
        <p:txBody>
          <a:bodyPr>
            <a:normAutofit/>
          </a:bodyPr>
          <a:lstStyle/>
          <a:p>
            <a:pPr marL="171450" indent="-171450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dirty="0"/>
              <a:t>Der Wasserspiegel muss in alten Bergbaustollen im Ruhrgebiet 24/7 reguliert werden</a:t>
            </a:r>
          </a:p>
          <a:p>
            <a:pPr marL="171450" indent="-171450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dirty="0"/>
              <a:t>Grubenwasser oft toxisch</a:t>
            </a:r>
          </a:p>
          <a:p>
            <a:pPr marL="171450" indent="-171450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dirty="0"/>
              <a:t>Steinkohlenbergwerke: Nickelsulfat, Eisenoxide und Mangan [1]</a:t>
            </a:r>
          </a:p>
          <a:p>
            <a:pPr marL="171450" indent="-171450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dirty="0"/>
              <a:t>Braunkohlengruben: Kalzium, Eisenmonoxid, Zink, Magnesium, Natrium, Ammonium und Mangan [1]</a:t>
            </a:r>
          </a:p>
          <a:p>
            <a:pPr>
              <a:buClr>
                <a:srgbClr val="84B819"/>
              </a:buClr>
              <a:buFont typeface="Wingdings" panose="05000000000000000000" pitchFamily="2" charset="2"/>
              <a:buChar char="Ø"/>
            </a:pPr>
            <a:r>
              <a:rPr lang="de-DE" b="1" dirty="0"/>
              <a:t>Gefahr von Grundwasserverschmutzungen</a:t>
            </a:r>
          </a:p>
          <a:p>
            <a:pPr marL="0" indent="0">
              <a:buClr>
                <a:srgbClr val="84B819"/>
              </a:buClr>
              <a:buNone/>
            </a:pPr>
            <a:endParaRPr lang="de-DE" dirty="0"/>
          </a:p>
          <a:p>
            <a:pPr marL="171450" indent="-171450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dirty="0"/>
              <a:t>ein Fünftel liegt durch den Bergbau unter dem Grundwasserspiegel</a:t>
            </a:r>
            <a:r>
              <a:rPr lang="de-DE" sz="800" dirty="0"/>
              <a:t> </a:t>
            </a:r>
            <a:r>
              <a:rPr lang="de-DE" dirty="0"/>
              <a:t>[2]</a:t>
            </a:r>
          </a:p>
          <a:p>
            <a:pPr>
              <a:buClr>
                <a:srgbClr val="84B819"/>
              </a:buClr>
              <a:buFont typeface="Wingdings" panose="05000000000000000000" pitchFamily="2" charset="2"/>
              <a:buChar char="Ø"/>
            </a:pPr>
            <a:r>
              <a:rPr lang="de-DE" b="1" dirty="0"/>
              <a:t>Absackungen</a:t>
            </a:r>
          </a:p>
          <a:p>
            <a:pPr marL="0" indent="0">
              <a:buClr>
                <a:srgbClr val="84B819"/>
              </a:buClr>
              <a:buNone/>
            </a:pPr>
            <a:endParaRPr lang="de-DE" dirty="0"/>
          </a:p>
          <a:p>
            <a:pPr marL="0" indent="0">
              <a:buClr>
                <a:srgbClr val="84B819"/>
              </a:buClr>
              <a:buNone/>
            </a:pP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C273976-6DE1-4024-AB23-876E3E40A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28484B-C7A5-48A8-BF07-8153B1F7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00CD60B2-8EA5-4F3F-AD4A-31132C627B1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97520" y="4120156"/>
            <a:ext cx="4358800" cy="713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1000" dirty="0"/>
              <a:t>Das Ruhrgebiet als Seenlandschaft: So sähe es aus, wenn die Pumpen stillständen; 2019 kostete das Pumpen </a:t>
            </a:r>
            <a:r>
              <a:rPr lang="de-DE" sz="1000" b="1" dirty="0"/>
              <a:t>220 Millionen Euro</a:t>
            </a:r>
            <a:endParaRPr lang="de-DE" sz="1000" dirty="0"/>
          </a:p>
          <a:p>
            <a:pPr marL="0" indent="0">
              <a:buNone/>
            </a:pPr>
            <a:r>
              <a:rPr lang="de-DE" sz="500" dirty="0"/>
              <a:t>[1] https://de.wikipedia.org/wiki/Grubenwasser</a:t>
            </a:r>
          </a:p>
          <a:p>
            <a:pPr marL="0" indent="0">
              <a:buNone/>
            </a:pPr>
            <a:r>
              <a:rPr lang="de-DE" sz="500" dirty="0"/>
              <a:t>[2] https://www.waz.de/region/rhein-und-ruhr/wenn-die-pumpen-stillstaenden-id12358775.html</a:t>
            </a:r>
          </a:p>
        </p:txBody>
      </p:sp>
      <p:pic>
        <p:nvPicPr>
          <p:cNvPr id="20" name="Grafik 19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6A042EC-180A-4CFB-B75E-EA9B47956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520" y="1489472"/>
            <a:ext cx="4251960" cy="239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05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FB66CC-21E5-440B-9C32-E31D1E81ED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Myographie im Ruhrgebiet</a:t>
            </a: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44794534-9F5A-47E9-BC95-9513680CE5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BE9B62-408E-45DF-8D14-356330D88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E72A8B-7FFB-46FF-8B54-E115E7873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2428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AC096-72F0-4CF2-81D0-31A8BC91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Wassertiefe messen mit der Myographie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5CBE48C-32E3-422F-B9FB-158B841D3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917568"/>
            <a:ext cx="2949178" cy="317632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Prof. Dr. Ing. Tobias Rudolph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Forschungszentrum Nachbergbau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Technische Hochschule Georg Agricola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Wassertiefe in vollgelaufenen alten Bergwerkstollen messen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460D6F-BDB5-45C0-AA34-5A72D1E36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F82A5E-810B-4EA9-9B42-7794939E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2E6BB3A-8A7A-49AC-8798-A3A1C85E7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788" y="1057575"/>
            <a:ext cx="4629150" cy="3591913"/>
          </a:xfrm>
        </p:spPr>
      </p:pic>
    </p:spTree>
    <p:extLst>
      <p:ext uri="{BB962C8B-B14F-4D97-AF65-F5344CB8AC3E}">
        <p14:creationId xmlns:p14="http://schemas.microsoft.com/office/powerpoint/2010/main" val="3555657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AC096-72F0-4CF2-81D0-31A8BC91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Wassertiefe messen mit der Myographie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platzhalter 6">
                <a:extLst>
                  <a:ext uri="{FF2B5EF4-FFF2-40B4-BE49-F238E27FC236}">
                    <a16:creationId xmlns:a16="http://schemas.microsoft.com/office/drawing/2014/main" id="{C5CBE48C-32E3-422F-B9FB-158B841D3E4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29841" y="1917568"/>
                <a:ext cx="2949178" cy="3176323"/>
              </a:xfrm>
            </p:spPr>
            <p:txBody>
              <a:bodyPr>
                <a:normAutofit/>
              </a:bodyPr>
              <a:lstStyle/>
              <a:p>
                <a:pPr>
                  <a:buFont typeface="Courier New" panose="02070309020205020404" pitchFamily="49" charset="0"/>
                  <a:buChar char="o"/>
                </a:pPr>
                <a:r>
                  <a:rPr lang="de-DE" b="1" dirty="0"/>
                  <a:t>Bodenprofil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𝑾𝒂𝒔𝒔𝒆𝒓</m:t>
                        </m:r>
                      </m:sub>
                    </m:sSub>
                  </m:oMath>
                </a14:m>
                <a:r>
                  <a:rPr lang="de-DE" b="1" dirty="0"/>
                  <a:t>)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de-DE" dirty="0"/>
                  <a:t>Detektor-Geometrie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µ</m:t>
                    </m:r>
                  </m:oMath>
                </a14:m>
                <a:r>
                  <a:rPr lang="de-DE" b="0" dirty="0"/>
                  <a:t> - Fluss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de-DE" dirty="0"/>
                  <a:t>Zählrate simulieren</a:t>
                </a:r>
              </a:p>
            </p:txBody>
          </p:sp>
        </mc:Choice>
        <mc:Fallback>
          <p:sp>
            <p:nvSpPr>
              <p:cNvPr id="7" name="Textplatzhalter 6">
                <a:extLst>
                  <a:ext uri="{FF2B5EF4-FFF2-40B4-BE49-F238E27FC236}">
                    <a16:creationId xmlns:a16="http://schemas.microsoft.com/office/drawing/2014/main" id="{C5CBE48C-32E3-422F-B9FB-158B841D3E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29841" y="1917568"/>
                <a:ext cx="2949178" cy="3176323"/>
              </a:xfrm>
              <a:blipFill>
                <a:blip r:embed="rId2"/>
                <a:stretch>
                  <a:fillRect t="-7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460D6F-BDB5-45C0-AA34-5A72D1E36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F82A5E-810B-4EA9-9B42-7794939E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2E6BB3A-8A7A-49AC-8798-A3A1C85E7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7788" y="1057575"/>
            <a:ext cx="4629150" cy="3591913"/>
          </a:xfrm>
        </p:spPr>
      </p:pic>
    </p:spTree>
    <p:extLst>
      <p:ext uri="{BB962C8B-B14F-4D97-AF65-F5344CB8AC3E}">
        <p14:creationId xmlns:p14="http://schemas.microsoft.com/office/powerpoint/2010/main" val="2175017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58F6681F-025D-4A32-A6FF-6E7EE3D26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307" y="858144"/>
            <a:ext cx="2211884" cy="493776"/>
          </a:xfrm>
        </p:spPr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73CBE8F-EFA8-4549-84A9-B614E96FCE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5307" y="1809278"/>
            <a:ext cx="6646754" cy="2858691"/>
          </a:xfrm>
        </p:spPr>
        <p:txBody>
          <a:bodyPr>
            <a:normAutofit lnSpcReduction="10000"/>
          </a:bodyPr>
          <a:lstStyle/>
          <a:p>
            <a:pPr marL="214313" indent="-214313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Myonen als „Röntgenstrahlung”</a:t>
            </a:r>
          </a:p>
          <a:p>
            <a:pPr marL="557213" lvl="1" indent="-214313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Das Prinzip der Myographie</a:t>
            </a:r>
          </a:p>
          <a:p>
            <a:pPr marL="557213" lvl="1" indent="-214313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Pyramiden, Vulkane und Bergbau</a:t>
            </a:r>
          </a:p>
          <a:p>
            <a:pPr marL="557213" lvl="1" indent="-214313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Simulationen mit PROPOSAL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de-DE" sz="1400" dirty="0"/>
              <a:t>Motivation: Land unter im Stollen!</a:t>
            </a:r>
          </a:p>
          <a:p>
            <a:pPr marL="557213" lvl="1" indent="-214313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Das Erbe des Bergbaus</a:t>
            </a:r>
          </a:p>
          <a:p>
            <a:pPr marL="214313" indent="-214313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Myographie im Ruhrgebiet</a:t>
            </a:r>
          </a:p>
          <a:p>
            <a:pPr marL="557213" lvl="1" indent="-214313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Wie lässt sich ein Wasserpegel mithilfe der Myographie messen?</a:t>
            </a:r>
          </a:p>
          <a:p>
            <a:pPr marL="557213" lvl="1" indent="-214313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Ein Bodenprofil im Ruhrgebiet</a:t>
            </a:r>
          </a:p>
          <a:p>
            <a:pPr marL="557213" lvl="1" indent="-214313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Detektor-Zählraten simulieren</a:t>
            </a:r>
          </a:p>
          <a:p>
            <a:pPr marL="557213" lvl="1" indent="-214313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Optimierungen in der Simulation</a:t>
            </a:r>
            <a:endParaRPr lang="de-DE" sz="1700" dirty="0"/>
          </a:p>
          <a:p>
            <a:pPr marL="214313" indent="-214313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Nächsten Schritte</a:t>
            </a:r>
          </a:p>
          <a:p>
            <a:pPr marL="557213" lvl="1" indent="-214313">
              <a:buClr>
                <a:srgbClr val="84B819"/>
              </a:buClr>
              <a:buFont typeface="Wingdings" panose="05000000000000000000" pitchFamily="2" charset="2"/>
              <a:buChar char="§"/>
            </a:pPr>
            <a:endParaRPr lang="de-DE" sz="1400" dirty="0"/>
          </a:p>
          <a:p>
            <a:pPr marL="557213" lvl="1" indent="-214313">
              <a:buClr>
                <a:srgbClr val="84B819"/>
              </a:buClr>
              <a:buFont typeface="Wingdings" panose="05000000000000000000" pitchFamily="2" charset="2"/>
              <a:buChar char="§"/>
            </a:pPr>
            <a:endParaRPr lang="de-DE" sz="14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810D2C-DE86-4236-8688-1D80A2799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CF20E9-04A6-473C-A8E0-D352C3956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0661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E38D4-BE4D-4A9B-9D17-677EC07DA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41" y="468525"/>
            <a:ext cx="2837259" cy="708660"/>
          </a:xfrm>
        </p:spPr>
        <p:txBody>
          <a:bodyPr>
            <a:normAutofit fontScale="90000"/>
          </a:bodyPr>
          <a:lstStyle/>
          <a:p>
            <a:r>
              <a:rPr lang="de-DE" dirty="0"/>
              <a:t>Ein Bodenprofil nahe Bottrop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0000000-0008-0000-0100-00001D00000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8721" r="8721"/>
          <a:stretch/>
        </p:blipFill>
        <p:spPr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C3DC3B9-4246-4FA4-9975-5D25D73BC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6926DF-6FBB-421B-8F1B-4A42926CD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4B5971-0E7D-432C-823D-61386ECF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0000000-0008-0000-0100-00001E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41" y="1177185"/>
            <a:ext cx="3492580" cy="411325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0F5F3D8-F149-4687-B431-C5BD3B03336C}"/>
              </a:ext>
            </a:extLst>
          </p:cNvPr>
          <p:cNvSpPr txBox="1"/>
          <p:nvPr/>
        </p:nvSpPr>
        <p:spPr>
          <a:xfrm>
            <a:off x="5478780" y="5005964"/>
            <a:ext cx="4389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https://boreholemap.bgr.de/mapapps/resources/apps/boreholemap/</a:t>
            </a:r>
          </a:p>
        </p:txBody>
      </p:sp>
    </p:spTree>
    <p:extLst>
      <p:ext uri="{BB962C8B-B14F-4D97-AF65-F5344CB8AC3E}">
        <p14:creationId xmlns:p14="http://schemas.microsoft.com/office/powerpoint/2010/main" val="1799779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144E3D-9BBA-41BF-8B9F-55D0B953E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1B40DB-61A8-4CF2-B9C0-30E554AC7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0000000-0008-0000-0100-0000210000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9080" y="693554"/>
            <a:ext cx="3900913" cy="4454709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00000000-0008-0000-0100-0000230000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18945" y="693554"/>
            <a:ext cx="4060712" cy="4454709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8D6E634A-905C-487A-B9B6-F7E525FE4F86}"/>
              </a:ext>
            </a:extLst>
          </p:cNvPr>
          <p:cNvSpPr/>
          <p:nvPr/>
        </p:nvSpPr>
        <p:spPr>
          <a:xfrm>
            <a:off x="4389120" y="3258172"/>
            <a:ext cx="4304069" cy="2273948"/>
          </a:xfrm>
          <a:prstGeom prst="ellipse">
            <a:avLst/>
          </a:prstGeom>
          <a:noFill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5F5D028-F0C9-43AE-80D9-78A2D8C23E23}"/>
              </a:ext>
            </a:extLst>
          </p:cNvPr>
          <p:cNvSpPr txBox="1"/>
          <p:nvPr/>
        </p:nvSpPr>
        <p:spPr>
          <a:xfrm>
            <a:off x="975595" y="5152758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https://boreholemap.bgr.de/mapapps/resources/apps/boreholemap/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D4BA5A0-FA50-4A36-9B39-2E226FF8FF11}"/>
              </a:ext>
            </a:extLst>
          </p:cNvPr>
          <p:cNvSpPr txBox="1"/>
          <p:nvPr/>
        </p:nvSpPr>
        <p:spPr>
          <a:xfrm>
            <a:off x="6044470" y="3763580"/>
            <a:ext cx="184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Wasseranstieg</a:t>
            </a:r>
          </a:p>
        </p:txBody>
      </p:sp>
    </p:spTree>
    <p:extLst>
      <p:ext uri="{BB962C8B-B14F-4D97-AF65-F5344CB8AC3E}">
        <p14:creationId xmlns:p14="http://schemas.microsoft.com/office/powerpoint/2010/main" val="2593686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383FE68D-BB7D-47F8-A52E-42CB1E142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00307"/>
            <a:ext cx="7886700" cy="1104636"/>
          </a:xfrm>
        </p:spPr>
        <p:txBody>
          <a:bodyPr/>
          <a:lstStyle/>
          <a:p>
            <a:r>
              <a:rPr lang="de-DE" dirty="0"/>
              <a:t>Ein vereinfachtes Modell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020D4-BEEF-4A02-9F14-D990E3BA9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ECC8D0-8C64-4E47-A7F9-940684FF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7DB3659-5439-43F5-AC00-ED1ACA0AC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751996"/>
            <a:ext cx="7886700" cy="3165095"/>
          </a:xfrm>
        </p:spPr>
      </p:pic>
    </p:spTree>
    <p:extLst>
      <p:ext uri="{BB962C8B-B14F-4D97-AF65-F5344CB8AC3E}">
        <p14:creationId xmlns:p14="http://schemas.microsoft.com/office/powerpoint/2010/main" val="988179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383FE68D-BB7D-47F8-A52E-42CB1E142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00307"/>
            <a:ext cx="7886700" cy="1104636"/>
          </a:xfrm>
        </p:spPr>
        <p:txBody>
          <a:bodyPr/>
          <a:lstStyle/>
          <a:p>
            <a:r>
              <a:rPr lang="de-DE" dirty="0"/>
              <a:t>Ein vereinfachtes Modell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020D4-BEEF-4A02-9F14-D990E3BA9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ECC8D0-8C64-4E47-A7F9-940684FF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7A1CA1F-899D-46EA-AAAE-4509E36EB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281" y="1520825"/>
            <a:ext cx="3627438" cy="3627438"/>
          </a:xfrm>
        </p:spPr>
      </p:pic>
    </p:spTree>
    <p:extLst>
      <p:ext uri="{BB962C8B-B14F-4D97-AF65-F5344CB8AC3E}">
        <p14:creationId xmlns:p14="http://schemas.microsoft.com/office/powerpoint/2010/main" val="289732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383FE68D-BB7D-47F8-A52E-42CB1E142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00307"/>
            <a:ext cx="7886700" cy="1104636"/>
          </a:xfrm>
        </p:spPr>
        <p:txBody>
          <a:bodyPr/>
          <a:lstStyle/>
          <a:p>
            <a:r>
              <a:rPr lang="de-DE" dirty="0"/>
              <a:t>Ein vereinfachtes Modell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020D4-BEEF-4A02-9F14-D990E3BA9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ECC8D0-8C64-4E47-A7F9-940684FF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A765CD1B-DD41-408B-859C-BA84B0928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281" y="1520825"/>
            <a:ext cx="3627438" cy="3627438"/>
          </a:xfrm>
        </p:spPr>
      </p:pic>
    </p:spTree>
    <p:extLst>
      <p:ext uri="{BB962C8B-B14F-4D97-AF65-F5344CB8AC3E}">
        <p14:creationId xmlns:p14="http://schemas.microsoft.com/office/powerpoint/2010/main" val="1516136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383FE68D-BB7D-47F8-A52E-42CB1E142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vereinfachtes Modell -&gt; PROPOSAL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7857664-F5A8-43C7-A2E7-60A3184B0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7458" y="1918468"/>
            <a:ext cx="3251121" cy="317632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Zusammenführen dünner Schichten (&lt;1m)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Sandstein, Tonstein: lose Definition der Zusammensetzung -&gt; setze eine uniforme </a:t>
            </a:r>
            <a:r>
              <a:rPr lang="de-DE" b="1" dirty="0"/>
              <a:t>Dichte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Definiere in PROPOSAL Gesteinsschichten aus </a:t>
            </a:r>
            <a:r>
              <a:rPr lang="de-DE" b="1" dirty="0"/>
              <a:t>Standardgestein</a:t>
            </a:r>
            <a:r>
              <a:rPr lang="de-DE" dirty="0"/>
              <a:t> mit Dichte aus der Bohrung</a:t>
            </a:r>
          </a:p>
          <a:p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Erzeuge Variationen mit einer Wasserfüllung der unteren Schichten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Von 1200m bis 500m wird es volllaufen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ü"/>
            </a:pPr>
            <a:r>
              <a:rPr lang="de-DE" dirty="0"/>
              <a:t>Definiere das Modell in PROPOSAL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020D4-BEEF-4A02-9F14-D990E3BA9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ECC8D0-8C64-4E47-A7F9-940684FF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50E8F63-80C2-4110-B6D1-5A6D64556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1156" y="822325"/>
            <a:ext cx="4062413" cy="4062413"/>
          </a:xfrm>
        </p:spPr>
      </p:pic>
    </p:spTree>
    <p:extLst>
      <p:ext uri="{BB962C8B-B14F-4D97-AF65-F5344CB8AC3E}">
        <p14:creationId xmlns:p14="http://schemas.microsoft.com/office/powerpoint/2010/main" val="887680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AC096-72F0-4CF2-81D0-31A8BC91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Wassertiefe messen mit der Myographie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platzhalter 6">
                <a:extLst>
                  <a:ext uri="{FF2B5EF4-FFF2-40B4-BE49-F238E27FC236}">
                    <a16:creationId xmlns:a16="http://schemas.microsoft.com/office/drawing/2014/main" id="{C5CBE48C-32E3-422F-B9FB-158B841D3E4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29841" y="1917568"/>
                <a:ext cx="2949178" cy="3176323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ü"/>
                </a:pPr>
                <a:r>
                  <a:rPr lang="de-DE" dirty="0"/>
                  <a:t>Bodenprofil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𝑊𝑎𝑠𝑠𝑒𝑟</m:t>
                        </m:r>
                      </m:sub>
                    </m:sSub>
                  </m:oMath>
                </a14:m>
                <a:r>
                  <a:rPr lang="de-DE" dirty="0"/>
                  <a:t>)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de-DE" b="1" dirty="0"/>
                  <a:t>Detektor-Geometrie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µ</m:t>
                    </m:r>
                  </m:oMath>
                </a14:m>
                <a:r>
                  <a:rPr lang="de-DE" b="0" dirty="0"/>
                  <a:t> - Fluss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de-DE" dirty="0"/>
                  <a:t>Zählrate simulieren</a:t>
                </a:r>
              </a:p>
            </p:txBody>
          </p:sp>
        </mc:Choice>
        <mc:Fallback xmlns="">
          <p:sp>
            <p:nvSpPr>
              <p:cNvPr id="7" name="Textplatzhalter 6">
                <a:extLst>
                  <a:ext uri="{FF2B5EF4-FFF2-40B4-BE49-F238E27FC236}">
                    <a16:creationId xmlns:a16="http://schemas.microsoft.com/office/drawing/2014/main" id="{C5CBE48C-32E3-422F-B9FB-158B841D3E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29841" y="1917568"/>
                <a:ext cx="2949178" cy="3176323"/>
              </a:xfrm>
              <a:blipFill>
                <a:blip r:embed="rId2"/>
                <a:stretch>
                  <a:fillRect t="-7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460D6F-BDB5-45C0-AA34-5A72D1E36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F82A5E-810B-4EA9-9B42-7794939E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2E6BB3A-8A7A-49AC-8798-A3A1C85E7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7788" y="1057575"/>
            <a:ext cx="4629150" cy="3591913"/>
          </a:xfrm>
        </p:spPr>
      </p:pic>
    </p:spTree>
    <p:extLst>
      <p:ext uri="{BB962C8B-B14F-4D97-AF65-F5344CB8AC3E}">
        <p14:creationId xmlns:p14="http://schemas.microsoft.com/office/powerpoint/2010/main" val="403887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6C1E5-88B0-4457-B3BB-D8E8E2BC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Detektor-Geometrie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E0DF099-E653-4586-B0D0-B623E5D9C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109" y="1714500"/>
            <a:ext cx="2777037" cy="194157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C1A9629B-2F17-42E0-BF8A-F3869650238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Bohrlöcher haben typischerweise einen Durchmesser von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endParaRPr lang="de-DE" b="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Länglicher Zylinder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𝐷𝑒𝑡𝑒𝑘𝑡𝑜𝑟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100</m:t>
                    </m:r>
                    <m:r>
                      <m:rPr>
                        <m:sty m:val="p"/>
                      </m:rPr>
                      <a:rPr lang="de-DE" i="0"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de-DE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i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de-DE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de-DE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de-DE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C1A9629B-2F17-42E0-BF8A-F38696502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3"/>
                <a:stretch>
                  <a:fillRect t="-7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633459-9F60-4EFB-8F90-D36665571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A1028E-A97E-4F6B-81CC-03BABA32F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2156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AC096-72F0-4CF2-81D0-31A8BC91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Wassertiefe messen mit der Myographie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platzhalter 6">
                <a:extLst>
                  <a:ext uri="{FF2B5EF4-FFF2-40B4-BE49-F238E27FC236}">
                    <a16:creationId xmlns:a16="http://schemas.microsoft.com/office/drawing/2014/main" id="{C5CBE48C-32E3-422F-B9FB-158B841D3E4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29841" y="1917568"/>
                <a:ext cx="2949178" cy="3176323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ü"/>
                </a:pPr>
                <a:r>
                  <a:rPr lang="de-DE" dirty="0"/>
                  <a:t>Bodenprofil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𝑊𝑎𝑠𝑠𝑒𝑟</m:t>
                        </m:r>
                      </m:sub>
                    </m:sSub>
                  </m:oMath>
                </a14:m>
                <a:r>
                  <a:rPr lang="de-DE" dirty="0"/>
                  <a:t>)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de-DE" dirty="0"/>
                  <a:t>Detektor-Geometrie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µ</m:t>
                    </m:r>
                  </m:oMath>
                </a14:m>
                <a:r>
                  <a:rPr lang="de-DE" b="1" dirty="0"/>
                  <a:t> - Fluss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de-DE" dirty="0"/>
                  <a:t>Zählrate simulieren</a:t>
                </a:r>
              </a:p>
            </p:txBody>
          </p:sp>
        </mc:Choice>
        <mc:Fallback xmlns="">
          <p:sp>
            <p:nvSpPr>
              <p:cNvPr id="7" name="Textplatzhalter 6">
                <a:extLst>
                  <a:ext uri="{FF2B5EF4-FFF2-40B4-BE49-F238E27FC236}">
                    <a16:creationId xmlns:a16="http://schemas.microsoft.com/office/drawing/2014/main" id="{C5CBE48C-32E3-422F-B9FB-158B841D3E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29841" y="1917568"/>
                <a:ext cx="2949178" cy="3176323"/>
              </a:xfrm>
              <a:blipFill>
                <a:blip r:embed="rId2"/>
                <a:stretch>
                  <a:fillRect t="-7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460D6F-BDB5-45C0-AA34-5A72D1E36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F82A5E-810B-4EA9-9B42-7794939E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2E6BB3A-8A7A-49AC-8798-A3A1C85E7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7788" y="1057575"/>
            <a:ext cx="4629150" cy="3591913"/>
          </a:xfrm>
        </p:spPr>
      </p:pic>
    </p:spTree>
    <p:extLst>
      <p:ext uri="{BB962C8B-B14F-4D97-AF65-F5344CB8AC3E}">
        <p14:creationId xmlns:p14="http://schemas.microsoft.com/office/powerpoint/2010/main" val="3750283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D0822BD-B5CA-4DFB-870A-29AFAB506D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µ</m:t>
                    </m:r>
                  </m:oMath>
                </a14:m>
                <a:r>
                  <a:rPr lang="de-DE" b="0" dirty="0"/>
                  <a:t> - Fluss: </a:t>
                </a:r>
                <a:r>
                  <a:rPr lang="de-DE" b="0" dirty="0" err="1"/>
                  <a:t>EcoMug</a:t>
                </a:r>
                <a:endParaRPr lang="de-D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D0822BD-B5CA-4DFB-870A-29AFAB506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13" b="-105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E5FCB28B-2395-4BF8-A660-859466478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7788" y="1577750"/>
            <a:ext cx="4629150" cy="255156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C47504A2-2362-47F9-929F-006D50B86E8B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29841" y="1917568"/>
                <a:ext cx="2669619" cy="3176323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Verwende eine Parametrisierung des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µ</m:t>
                    </m:r>
                  </m:oMath>
                </a14:m>
                <a:r>
                  <a:rPr lang="de-DE" dirty="0"/>
                  <a:t> - Flusses auf Seehöhe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Ziehe zufällige Myonen aus der Verteilung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de-DE" dirty="0"/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de-DE" dirty="0"/>
                  <a:t>Übergebe die Myonen an PROPOSAL</a:t>
                </a:r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C47504A2-2362-47F9-929F-006D50B86E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29841" y="1917568"/>
                <a:ext cx="2669619" cy="3176323"/>
              </a:xfrm>
              <a:blipFill>
                <a:blip r:embed="rId4"/>
                <a:stretch>
                  <a:fillRect t="-7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D8E77A-C4F6-4ACA-B289-258A09015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A7E71E-ACA0-4E2E-A00E-BDA94D06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036E0A-00C4-4074-8E03-CBC7CC1C0E06}"/>
              </a:ext>
            </a:extLst>
          </p:cNvPr>
          <p:cNvSpPr txBox="1"/>
          <p:nvPr/>
        </p:nvSpPr>
        <p:spPr>
          <a:xfrm>
            <a:off x="6850380" y="4058857"/>
            <a:ext cx="2438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Pagano (2021)</a:t>
            </a:r>
          </a:p>
        </p:txBody>
      </p:sp>
    </p:spTree>
    <p:extLst>
      <p:ext uri="{BB962C8B-B14F-4D97-AF65-F5344CB8AC3E}">
        <p14:creationId xmlns:p14="http://schemas.microsoft.com/office/powerpoint/2010/main" val="3397362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4AB3CE-4415-4D31-A99C-35209DA28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E930FA-9442-4CF4-A1FC-F7962AAB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22" name="Inhaltsplatzhalter 8">
            <a:extLst>
              <a:ext uri="{FF2B5EF4-FFF2-40B4-BE49-F238E27FC236}">
                <a16:creationId xmlns:a16="http://schemas.microsoft.com/office/drawing/2014/main" id="{EB133A9C-59FF-4675-A399-7EA6C734D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073" y="456713"/>
            <a:ext cx="8513854" cy="4806995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B76DF1D6-52DA-402C-AABA-91F56BC25E08}"/>
              </a:ext>
            </a:extLst>
          </p:cNvPr>
          <p:cNvSpPr txBox="1"/>
          <p:nvPr/>
        </p:nvSpPr>
        <p:spPr>
          <a:xfrm>
            <a:off x="7346071" y="5296959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Kaiser (2018)</a:t>
            </a:r>
          </a:p>
        </p:txBody>
      </p:sp>
    </p:spTree>
    <p:extLst>
      <p:ext uri="{BB962C8B-B14F-4D97-AF65-F5344CB8AC3E}">
        <p14:creationId xmlns:p14="http://schemas.microsoft.com/office/powerpoint/2010/main" val="663885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AC096-72F0-4CF2-81D0-31A8BC91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Wassertiefe messen mit der Myographie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platzhalter 6">
                <a:extLst>
                  <a:ext uri="{FF2B5EF4-FFF2-40B4-BE49-F238E27FC236}">
                    <a16:creationId xmlns:a16="http://schemas.microsoft.com/office/drawing/2014/main" id="{C5CBE48C-32E3-422F-B9FB-158B841D3E4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29841" y="1917568"/>
                <a:ext cx="2949178" cy="3176323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ü"/>
                </a:pPr>
                <a:r>
                  <a:rPr lang="de-DE" dirty="0"/>
                  <a:t>Bodenprofil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𝑊𝑎𝑠𝑠𝑒𝑟</m:t>
                        </m:r>
                      </m:sub>
                    </m:sSub>
                  </m:oMath>
                </a14:m>
                <a:r>
                  <a:rPr lang="de-DE" dirty="0"/>
                  <a:t>)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de-DE" dirty="0"/>
                  <a:t>Detektor-Geometrie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µ</m:t>
                    </m:r>
                  </m:oMath>
                </a14:m>
                <a:r>
                  <a:rPr lang="de-DE" dirty="0"/>
                  <a:t> - Fluss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de-DE" b="1" dirty="0"/>
                  <a:t>Zählrate simulieren</a:t>
                </a:r>
              </a:p>
            </p:txBody>
          </p:sp>
        </mc:Choice>
        <mc:Fallback xmlns="">
          <p:sp>
            <p:nvSpPr>
              <p:cNvPr id="7" name="Textplatzhalter 6">
                <a:extLst>
                  <a:ext uri="{FF2B5EF4-FFF2-40B4-BE49-F238E27FC236}">
                    <a16:creationId xmlns:a16="http://schemas.microsoft.com/office/drawing/2014/main" id="{C5CBE48C-32E3-422F-B9FB-158B841D3E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29841" y="1917568"/>
                <a:ext cx="2949178" cy="3176323"/>
              </a:xfrm>
              <a:blipFill>
                <a:blip r:embed="rId2"/>
                <a:stretch>
                  <a:fillRect t="-7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460D6F-BDB5-45C0-AA34-5A72D1E36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F82A5E-810B-4EA9-9B42-7794939E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2E6BB3A-8A7A-49AC-8798-A3A1C85E7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7788" y="1057575"/>
            <a:ext cx="4629150" cy="3591913"/>
          </a:xfrm>
        </p:spPr>
      </p:pic>
    </p:spTree>
    <p:extLst>
      <p:ext uri="{BB962C8B-B14F-4D97-AF65-F5344CB8AC3E}">
        <p14:creationId xmlns:p14="http://schemas.microsoft.com/office/powerpoint/2010/main" val="3102569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27B050-2DF0-4F43-B068-BBB48C28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Zählrate simulieren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888EF0E-E14E-4AB1-A69F-EDBE43C92E6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27458" y="1918468"/>
                <a:ext cx="3324419" cy="3176323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PROPOSAL simuliert bis 1000 Detektor </a:t>
                </a:r>
                <a:r>
                  <a:rPr lang="de-DE" dirty="0" err="1"/>
                  <a:t>counts</a:t>
                </a:r>
                <a:r>
                  <a:rPr lang="de-DE" dirty="0"/>
                  <a:t>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b="0" dirty="0"/>
                  <a:t>Berechne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𝑠𝑒𝑎</m:t>
                        </m:r>
                      </m:den>
                    </m:f>
                  </m:oMath>
                </a14:m>
                <a:r>
                  <a:rPr lang="de-DE" dirty="0"/>
                  <a:t>  -&gt; % der Detektor </a:t>
                </a:r>
                <a:r>
                  <a:rPr lang="de-DE" dirty="0" err="1"/>
                  <a:t>hits</a:t>
                </a:r>
                <a:endParaRPr lang="de-DE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de-DE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Typische Zählrate des Detektors an der Oberfläche bestimmen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𝐷𝑒𝑡𝑒𝑘𝑡𝑜𝑟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b="0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𝑠𝑒𝑎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𝐷𝑒𝑡𝑒𝑘𝑡𝑜𝑟</m:t>
                        </m:r>
                      </m:sub>
                    </m:sSub>
                  </m:oMath>
                </a14:m>
                <a:endParaRPr lang="de-DE" b="0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𝑠𝑒𝑎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100 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𝑐𝑜𝑢𝑛𝑡𝑠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den>
                    </m:f>
                  </m:oMath>
                </a14:m>
                <a:endParaRPr lang="de-DE" b="0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𝒅𝒆𝒕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𝟏𝟎𝟎𝟎</m:t>
                          </m:r>
                        </m:num>
                        <m:den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𝒔𝒆𝒂</m:t>
                          </m:r>
                        </m:den>
                      </m:f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𝒔𝒆𝒂</m:t>
                          </m:r>
                        </m:sub>
                      </m:sSub>
                    </m:oMath>
                  </m:oMathPara>
                </a14:m>
                <a:br>
                  <a:rPr lang="de-DE" dirty="0"/>
                </a:br>
                <a:endParaRPr lang="de-DE" b="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de-DE" b="0" dirty="0"/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888EF0E-E14E-4AB1-A69F-EDBE43C92E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27458" y="1918468"/>
                <a:ext cx="3324419" cy="3176323"/>
              </a:xfrm>
              <a:blipFill>
                <a:blip r:embed="rId2"/>
                <a:stretch>
                  <a:fillRect t="-7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84AAD31-B271-4550-AB6D-1DC0F0DD7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3B671A-7CA0-4960-BEAF-ECF31DA8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C08A959-32A3-410D-BC06-A7DEEB903FEB}"/>
              </a:ext>
            </a:extLst>
          </p:cNvPr>
          <p:cNvSpPr txBox="1"/>
          <p:nvPr/>
        </p:nvSpPr>
        <p:spPr>
          <a:xfrm>
            <a:off x="7919974" y="4504131"/>
            <a:ext cx="8277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Zhang (2020)</a:t>
            </a:r>
            <a:endParaRPr lang="de-DE" sz="800" dirty="0"/>
          </a:p>
        </p:txBody>
      </p:sp>
      <p:pic>
        <p:nvPicPr>
          <p:cNvPr id="8" name="Inhaltsplatzhalter 8">
            <a:extLst>
              <a:ext uri="{FF2B5EF4-FFF2-40B4-BE49-F238E27FC236}">
                <a16:creationId xmlns:a16="http://schemas.microsoft.com/office/drawing/2014/main" id="{227CD72B-FB9B-4A66-8617-88DBFA6A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00" y="1327808"/>
            <a:ext cx="4334238" cy="3176323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E10F369-4392-4265-A547-D9F5E448664C}"/>
              </a:ext>
            </a:extLst>
          </p:cNvPr>
          <p:cNvCxnSpPr>
            <a:cxnSpLocks/>
          </p:cNvCxnSpPr>
          <p:nvPr/>
        </p:nvCxnSpPr>
        <p:spPr>
          <a:xfrm>
            <a:off x="6416040" y="3373762"/>
            <a:ext cx="0" cy="31392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772DD50-C9C7-480E-AA11-9D0B2175F276}"/>
              </a:ext>
            </a:extLst>
          </p:cNvPr>
          <p:cNvCxnSpPr>
            <a:cxnSpLocks/>
          </p:cNvCxnSpPr>
          <p:nvPr/>
        </p:nvCxnSpPr>
        <p:spPr>
          <a:xfrm flipH="1">
            <a:off x="6517894" y="3146911"/>
            <a:ext cx="1318260" cy="334960"/>
          </a:xfrm>
          <a:prstGeom prst="straightConnector1">
            <a:avLst/>
          </a:prstGeom>
          <a:ln>
            <a:solidFill>
              <a:srgbClr val="84B8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2D7AFDA-12FD-486D-9384-B53A69CEDA1E}"/>
              </a:ext>
            </a:extLst>
          </p:cNvPr>
          <p:cNvSpPr txBox="1"/>
          <p:nvPr/>
        </p:nvSpPr>
        <p:spPr>
          <a:xfrm>
            <a:off x="6934207" y="2275371"/>
            <a:ext cx="2293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84B819"/>
                </a:solidFill>
              </a:rPr>
              <a:t>Wie verändert sich der Fluss bei </a:t>
            </a:r>
            <a:r>
              <a:rPr lang="de-DE" sz="1600" dirty="0" err="1">
                <a:solidFill>
                  <a:srgbClr val="84B819"/>
                </a:solidFill>
              </a:rPr>
              <a:t>unterschl</a:t>
            </a:r>
            <a:r>
              <a:rPr lang="de-DE" sz="1600" dirty="0">
                <a:solidFill>
                  <a:srgbClr val="84B819"/>
                </a:solidFill>
              </a:rPr>
              <a:t>. Wasserhöhen?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04F8EE9-0357-4B45-8A2A-2454E11F2F1E}"/>
              </a:ext>
            </a:extLst>
          </p:cNvPr>
          <p:cNvSpPr/>
          <p:nvPr/>
        </p:nvSpPr>
        <p:spPr>
          <a:xfrm>
            <a:off x="1501140" y="4243667"/>
            <a:ext cx="1630680" cy="632460"/>
          </a:xfrm>
          <a:prstGeom prst="rect">
            <a:avLst/>
          </a:prstGeom>
          <a:noFill/>
          <a:ln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145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27B050-2DF0-4F43-B068-BBB48C28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Zählrate simulieren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888EF0E-E14E-4AB1-A69F-EDBE43C92E6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27458" y="1918468"/>
                <a:ext cx="3324419" cy="3176323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PROPOSAL simuliert bis 1000 Detektor </a:t>
                </a:r>
                <a:r>
                  <a:rPr lang="de-DE" dirty="0" err="1"/>
                  <a:t>counts</a:t>
                </a:r>
                <a:r>
                  <a:rPr lang="de-DE" dirty="0"/>
                  <a:t>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b="0" dirty="0"/>
                  <a:t>Berechne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𝑠𝑒𝑎</m:t>
                        </m:r>
                      </m:den>
                    </m:f>
                  </m:oMath>
                </a14:m>
                <a:r>
                  <a:rPr lang="de-DE" dirty="0"/>
                  <a:t>  -&gt; % der Detektor </a:t>
                </a:r>
                <a:r>
                  <a:rPr lang="de-DE" dirty="0" err="1"/>
                  <a:t>hits</a:t>
                </a:r>
                <a:endParaRPr lang="de-DE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de-DE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Typische Zählrate des Detektors an der Oberfläche bestimmen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𝐷𝑒𝑡𝑒𝑘𝑡𝑜𝑟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b="0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𝑠𝑒𝑎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𝐷𝑒𝑡𝑒𝑘𝑡𝑜𝑟</m:t>
                        </m:r>
                      </m:sub>
                    </m:sSub>
                  </m:oMath>
                </a14:m>
                <a:endParaRPr lang="de-DE" b="0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𝑠𝑒𝑎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100 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𝑐𝑜𝑢𝑛𝑡𝑠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den>
                    </m:f>
                  </m:oMath>
                </a14:m>
                <a:endParaRPr lang="de-DE" b="0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𝒅𝒆𝒕</m:t>
                          </m:r>
                        </m:sub>
                      </m:sSub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𝟏𝟎𝟎𝟎</m:t>
                          </m:r>
                        </m:num>
                        <m:den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𝒔𝒆𝒂</m:t>
                          </m:r>
                        </m:den>
                      </m:f>
                      <m:r>
                        <a:rPr lang="de-DE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𝒔𝒆𝒂</m:t>
                          </m:r>
                        </m:sub>
                      </m:sSub>
                    </m:oMath>
                  </m:oMathPara>
                </a14:m>
                <a:br>
                  <a:rPr lang="de-DE" dirty="0"/>
                </a:br>
                <a:endParaRPr lang="de-DE" b="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de-DE" b="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de-DE" b="0" dirty="0"/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7888EF0E-E14E-4AB1-A69F-EDBE43C92E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27458" y="1918468"/>
                <a:ext cx="3324419" cy="3176323"/>
              </a:xfrm>
              <a:blipFill>
                <a:blip r:embed="rId2"/>
                <a:stretch>
                  <a:fillRect t="-7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84AAD31-B271-4550-AB6D-1DC0F0DD7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3B671A-7CA0-4960-BEAF-ECF31DA8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D9A967A-9FD7-4095-A363-8FCF0C78F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599" y="1573132"/>
            <a:ext cx="4492949" cy="3002940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772DD50-C9C7-480E-AA11-9D0B2175F276}"/>
              </a:ext>
            </a:extLst>
          </p:cNvPr>
          <p:cNvCxnSpPr>
            <a:cxnSpLocks/>
          </p:cNvCxnSpPr>
          <p:nvPr/>
        </p:nvCxnSpPr>
        <p:spPr>
          <a:xfrm flipH="1">
            <a:off x="6457950" y="1536282"/>
            <a:ext cx="802215" cy="1321218"/>
          </a:xfrm>
          <a:prstGeom prst="straightConnector1">
            <a:avLst/>
          </a:prstGeom>
          <a:ln>
            <a:solidFill>
              <a:srgbClr val="84B8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2D7AFDA-12FD-486D-9384-B53A69CEDA1E}"/>
              </a:ext>
            </a:extLst>
          </p:cNvPr>
          <p:cNvSpPr txBox="1"/>
          <p:nvPr/>
        </p:nvSpPr>
        <p:spPr>
          <a:xfrm>
            <a:off x="6613147" y="709896"/>
            <a:ext cx="2293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84B819"/>
                </a:solidFill>
              </a:rPr>
              <a:t>Wie verändert sich der Fluss bei </a:t>
            </a:r>
            <a:r>
              <a:rPr lang="de-DE" sz="1600" dirty="0" err="1">
                <a:solidFill>
                  <a:srgbClr val="84B819"/>
                </a:solidFill>
              </a:rPr>
              <a:t>unterschl</a:t>
            </a:r>
            <a:r>
              <a:rPr lang="de-DE" sz="1600" dirty="0">
                <a:solidFill>
                  <a:srgbClr val="84B819"/>
                </a:solidFill>
              </a:rPr>
              <a:t>. Wasserhöhen?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F1FA5F6-1F33-4204-9E58-9CCA5F809492}"/>
                  </a:ext>
                </a:extLst>
              </p:cNvPr>
              <p:cNvSpPr txBox="1"/>
              <p:nvPr/>
            </p:nvSpPr>
            <p:spPr>
              <a:xfrm>
                <a:off x="6465570" y="3132260"/>
                <a:ext cx="199263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2800" b="0" dirty="0">
                    <a:solidFill>
                      <a:srgbClr val="84B819"/>
                    </a:solidFill>
                  </a:rPr>
                  <a:t>?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rgbClr val="84B819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sz="2800" b="0" i="1" smtClean="0">
                            <a:solidFill>
                              <a:srgbClr val="84B81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solidFill>
                              <a:srgbClr val="84B819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sz="2800" b="0" i="1" smtClean="0">
                                <a:solidFill>
                                  <a:srgbClr val="84B81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solidFill>
                                  <a:srgbClr val="84B819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2800" b="0" i="1" smtClean="0">
                                <a:solidFill>
                                  <a:srgbClr val="84B819"/>
                                </a:solidFill>
                                <a:latin typeface="Cambria Math" panose="02040503050406030204" pitchFamily="18" charset="0"/>
                              </a:rPr>
                              <m:t>𝑑𝑒𝑡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800" b="0" dirty="0">
                    <a:solidFill>
                      <a:srgbClr val="84B819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F1FA5F6-1F33-4204-9E58-9CCA5F809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570" y="3132260"/>
                <a:ext cx="1992630" cy="430887"/>
              </a:xfrm>
              <a:prstGeom prst="rect">
                <a:avLst/>
              </a:prstGeom>
              <a:blipFill>
                <a:blip r:embed="rId4"/>
                <a:stretch>
                  <a:fillRect l="-11009" t="-23944" b="-492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hteck 9">
            <a:extLst>
              <a:ext uri="{FF2B5EF4-FFF2-40B4-BE49-F238E27FC236}">
                <a16:creationId xmlns:a16="http://schemas.microsoft.com/office/drawing/2014/main" id="{C76D9FDB-62DB-482E-8EF9-FFAA2C31F330}"/>
              </a:ext>
            </a:extLst>
          </p:cNvPr>
          <p:cNvSpPr/>
          <p:nvPr/>
        </p:nvSpPr>
        <p:spPr>
          <a:xfrm>
            <a:off x="1501140" y="4243667"/>
            <a:ext cx="1630680" cy="632460"/>
          </a:xfrm>
          <a:prstGeom prst="rect">
            <a:avLst/>
          </a:prstGeom>
          <a:noFill/>
          <a:ln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427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48663-3E5A-4796-9A29-D32E7E9BE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Zählrate simulieren:</a:t>
            </a:r>
            <a:br>
              <a:rPr lang="de-DE" dirty="0"/>
            </a:br>
            <a:r>
              <a:rPr lang="de-DE" dirty="0"/>
              <a:t>Herausforderungen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9637377-BF96-4C76-AB06-95C52D581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Mit den aktuellen Inputs würden…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ü"/>
            </a:pPr>
            <a:r>
              <a:rPr lang="de-DE" dirty="0"/>
              <a:t>Fast alle Myonen am Detektor einfach </a:t>
            </a:r>
            <a:r>
              <a:rPr lang="de-DE" b="1" dirty="0"/>
              <a:t>vorbei fliegen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Fast alle Myonen </a:t>
            </a:r>
            <a:r>
              <a:rPr lang="de-DE" b="1" dirty="0"/>
              <a:t>zerfallen</a:t>
            </a:r>
            <a:r>
              <a:rPr lang="de-DE" dirty="0"/>
              <a:t> bis sie den Detektor erreicht haben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Wie viele </a:t>
            </a:r>
            <a:r>
              <a:rPr lang="de-DE" dirty="0"/>
              <a:t>Myonen müssen mindestens simuliert werden?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Momentan würde die Laufzeit </a:t>
            </a:r>
            <a:r>
              <a:rPr lang="de-DE" b="1" dirty="0"/>
              <a:t>Tage betragen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Optimierungen</a:t>
            </a:r>
            <a:r>
              <a:rPr lang="de-DE" dirty="0"/>
              <a:t> sind notwendig 🧐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109F62-897B-4FB2-8456-B4A00B77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EE30E1-F8D2-470D-875E-92F9C23C0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33</a:t>
            </a:fld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471FD55-7049-47EA-ACF3-C792A5F27E75}"/>
              </a:ext>
            </a:extLst>
          </p:cNvPr>
          <p:cNvGrpSpPr/>
          <p:nvPr/>
        </p:nvGrpSpPr>
        <p:grpSpPr>
          <a:xfrm>
            <a:off x="6127740" y="2543880"/>
            <a:ext cx="510120" cy="367560"/>
            <a:chOff x="6127740" y="2543880"/>
            <a:chExt cx="51012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A5BBA0D8-5480-4027-964D-BF4C86361D6C}"/>
                    </a:ext>
                  </a:extLst>
                </p14:cNvPr>
                <p14:cNvContentPartPr/>
                <p14:nvPr/>
              </p14:nvContentPartPr>
              <p14:xfrm>
                <a:off x="6127740" y="2543880"/>
                <a:ext cx="510120" cy="367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A5BBA0D8-5480-4027-964D-BF4C86361D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18740" y="2534880"/>
                  <a:ext cx="5277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0BD57767-A8C4-42FB-A612-9A9C7A5A83D3}"/>
                    </a:ext>
                  </a:extLst>
                </p14:cNvPr>
                <p14:cNvContentPartPr/>
                <p14:nvPr/>
              </p14:nvContentPartPr>
              <p14:xfrm>
                <a:off x="6546780" y="2682120"/>
                <a:ext cx="14040" cy="1512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0BD57767-A8C4-42FB-A612-9A9C7A5A83D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37780" y="2673120"/>
                  <a:ext cx="3168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5C66088C-0758-460F-8BD6-962135BD5802}"/>
                  </a:ext>
                </a:extLst>
              </p14:cNvPr>
              <p14:cNvContentPartPr/>
              <p14:nvPr/>
            </p14:nvContentPartPr>
            <p14:xfrm>
              <a:off x="1523700" y="-30840"/>
              <a:ext cx="360" cy="360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5C66088C-0758-460F-8BD6-962135BD58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4700" y="-398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1F9F1168-513D-4965-B556-31021C71649A}"/>
                  </a:ext>
                </a:extLst>
              </p14:cNvPr>
              <p14:cNvContentPartPr/>
              <p14:nvPr/>
            </p14:nvContentPartPr>
            <p14:xfrm>
              <a:off x="7307460" y="2621280"/>
              <a:ext cx="1800" cy="36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1F9F1168-513D-4965-B556-31021C71649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96210" y="2612280"/>
                <a:ext cx="2385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70CD1C0-7AD5-4CCC-88BD-3A06095C3597}"/>
              </a:ext>
            </a:extLst>
          </p:cNvPr>
          <p:cNvGrpSpPr/>
          <p:nvPr/>
        </p:nvGrpSpPr>
        <p:grpSpPr>
          <a:xfrm>
            <a:off x="6096060" y="2590680"/>
            <a:ext cx="38160" cy="16920"/>
            <a:chOff x="6096060" y="2590680"/>
            <a:chExt cx="38160" cy="1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019EC4E5-5492-4133-AE28-6D84597733D9}"/>
                    </a:ext>
                  </a:extLst>
                </p14:cNvPr>
                <p14:cNvContentPartPr/>
                <p14:nvPr/>
              </p14:nvContentPartPr>
              <p14:xfrm>
                <a:off x="6133860" y="2590680"/>
                <a:ext cx="360" cy="36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019EC4E5-5492-4133-AE28-6D84597733D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24860" y="25816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1322ED31-5546-4190-B542-59B8E8530096}"/>
                    </a:ext>
                  </a:extLst>
                </p14:cNvPr>
                <p14:cNvContentPartPr/>
                <p14:nvPr/>
              </p14:nvContentPartPr>
              <p14:xfrm>
                <a:off x="6096060" y="2605800"/>
                <a:ext cx="360" cy="180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1322ED31-5546-4190-B542-59B8E853009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87060" y="2594550"/>
                  <a:ext cx="18000" cy="2385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303C97D2-9707-430F-961F-A67943EE962E}"/>
                  </a:ext>
                </a:extLst>
              </p14:cNvPr>
              <p14:cNvContentPartPr/>
              <p14:nvPr/>
            </p14:nvContentPartPr>
            <p14:xfrm>
              <a:off x="5813820" y="2849520"/>
              <a:ext cx="360" cy="36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303C97D2-9707-430F-961F-A67943EE96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4820" y="284052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Inhaltsplatzhalter 32">
            <a:extLst>
              <a:ext uri="{FF2B5EF4-FFF2-40B4-BE49-F238E27FC236}">
                <a16:creationId xmlns:a16="http://schemas.microsoft.com/office/drawing/2014/main" id="{CAEC5191-437A-4ADB-AC91-54E627C0A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/>
          <a:stretch>
            <a:fillRect/>
          </a:stretch>
        </p:blipFill>
        <p:spPr>
          <a:xfrm>
            <a:off x="3887788" y="884353"/>
            <a:ext cx="4629150" cy="3938357"/>
          </a:xfrm>
        </p:spPr>
      </p:pic>
    </p:spTree>
    <p:extLst>
      <p:ext uri="{BB962C8B-B14F-4D97-AF65-F5344CB8AC3E}">
        <p14:creationId xmlns:p14="http://schemas.microsoft.com/office/powerpoint/2010/main" val="2762840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48663-3E5A-4796-9A29-D32E7E9BE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am Detektor einfach </a:t>
            </a:r>
            <a:r>
              <a:rPr lang="de-DE" b="1" dirty="0"/>
              <a:t>vorbei geflogen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9637377-BF96-4C76-AB06-95C52D581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Fast kein Myon würde den Detektor treffen!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„Tausche“ Detektor und Myonen-Quelle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Nur bei Translationsinvarianz möglich! (1D-Modell)</a:t>
            </a:r>
          </a:p>
          <a:p>
            <a:endParaRPr lang="de-DE" dirty="0"/>
          </a:p>
          <a:p>
            <a:pPr>
              <a:buFont typeface="Wingdings" panose="05000000000000000000" pitchFamily="2" charset="2"/>
              <a:buChar char="ü"/>
            </a:pPr>
            <a:r>
              <a:rPr lang="de-DE" dirty="0"/>
              <a:t>Jetzt fliegt jedes Myon in die „</a:t>
            </a:r>
            <a:r>
              <a:rPr lang="de-DE" b="1" dirty="0"/>
              <a:t>richtige Richtung“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109F62-897B-4FB2-8456-B4A00B77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EE30E1-F8D2-470D-875E-92F9C23C0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34</a:t>
            </a:fld>
            <a:endParaRPr lang="de-DE" dirty="0"/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CFE8DE29-2B06-4DB6-A41F-23607F19B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788" y="1990851"/>
            <a:ext cx="4629150" cy="1725361"/>
          </a:xfrm>
        </p:spPr>
      </p:pic>
    </p:spTree>
    <p:extLst>
      <p:ext uri="{BB962C8B-B14F-4D97-AF65-F5344CB8AC3E}">
        <p14:creationId xmlns:p14="http://schemas.microsoft.com/office/powerpoint/2010/main" val="1756125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48663-3E5A-4796-9A29-D32E7E9BE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am Detektor einfach </a:t>
            </a:r>
            <a:r>
              <a:rPr lang="de-DE" b="1" dirty="0"/>
              <a:t>vorbei geflogen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9637377-BF96-4C76-AB06-95C52D581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Fast kein Myon würde den Detektor treffen!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„Tausche“ Detektor und Myonen-Quelle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Nur bei Translationsinvarianz möglich! (1D-Modell)</a:t>
            </a:r>
          </a:p>
          <a:p>
            <a:endParaRPr lang="de-DE" dirty="0"/>
          </a:p>
          <a:p>
            <a:pPr>
              <a:buFont typeface="Wingdings" panose="05000000000000000000" pitchFamily="2" charset="2"/>
              <a:buChar char="ü"/>
            </a:pPr>
            <a:r>
              <a:rPr lang="de-DE" dirty="0"/>
              <a:t>Jetzt fliegt jedes Myon in die „</a:t>
            </a:r>
            <a:r>
              <a:rPr lang="de-DE" b="1" dirty="0"/>
              <a:t>richtige Richtung“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109F62-897B-4FB2-8456-B4A00B77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EE30E1-F8D2-470D-875E-92F9C23C0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35</a:t>
            </a:fld>
            <a:endParaRPr lang="de-DE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F5D67A2A-8BAB-4DE1-B5F5-03B666DE8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3656" y="822325"/>
            <a:ext cx="3997414" cy="4062413"/>
          </a:xfrm>
        </p:spPr>
      </p:pic>
    </p:spTree>
    <p:extLst>
      <p:ext uri="{BB962C8B-B14F-4D97-AF65-F5344CB8AC3E}">
        <p14:creationId xmlns:p14="http://schemas.microsoft.com/office/powerpoint/2010/main" val="3188038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48663-3E5A-4796-9A29-D32E7E9BE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Zerfallen</a:t>
            </a:r>
            <a:r>
              <a:rPr lang="de-DE" dirty="0"/>
              <a:t> bis sie am Detektor sind</a:t>
            </a:r>
            <a:endParaRPr lang="de-DE" b="1" dirty="0"/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975C8F60-0DE9-4764-8A50-E60992FE7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Vorher abschätzen welche Myonen überhaupt </a:t>
            </a:r>
            <a:r>
              <a:rPr lang="de-DE" b="1" dirty="0"/>
              <a:t>genug Energie </a:t>
            </a:r>
            <a:r>
              <a:rPr lang="de-DE" dirty="0"/>
              <a:t>haben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 err="1"/>
              <a:t>weighted</a:t>
            </a:r>
            <a:r>
              <a:rPr lang="de-DE" b="1" dirty="0"/>
              <a:t> </a:t>
            </a:r>
            <a:r>
              <a:rPr lang="de-DE" b="1" dirty="0" err="1"/>
              <a:t>sampling</a:t>
            </a:r>
            <a:endParaRPr lang="de-DE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Umgewichtung</a:t>
            </a:r>
            <a:r>
              <a:rPr lang="de-DE" dirty="0"/>
              <a:t> um primär hochenergetische Events zu simulieren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Myonen-Propagation am Detektor stoppen</a:t>
            </a:r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109F62-897B-4FB2-8456-B4A00B77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EE30E1-F8D2-470D-875E-92F9C23C0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36</a:t>
            </a:fld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5C66088C-0758-460F-8BD6-962135BD5802}"/>
                  </a:ext>
                </a:extLst>
              </p14:cNvPr>
              <p14:cNvContentPartPr/>
              <p14:nvPr/>
            </p14:nvContentPartPr>
            <p14:xfrm>
              <a:off x="1523700" y="-30840"/>
              <a:ext cx="360" cy="360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5C66088C-0758-460F-8BD6-962135BD58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5060" y="-394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1F9F1168-513D-4965-B556-31021C71649A}"/>
                  </a:ext>
                </a:extLst>
              </p14:cNvPr>
              <p14:cNvContentPartPr/>
              <p14:nvPr/>
            </p14:nvContentPartPr>
            <p14:xfrm>
              <a:off x="7307460" y="2621280"/>
              <a:ext cx="1800" cy="36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1F9F1168-513D-4965-B556-31021C7164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8820" y="2612280"/>
                <a:ext cx="1944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Textfeld 40">
            <a:extLst>
              <a:ext uri="{FF2B5EF4-FFF2-40B4-BE49-F238E27FC236}">
                <a16:creationId xmlns:a16="http://schemas.microsoft.com/office/drawing/2014/main" id="{50DF02CF-7CA8-4448-9D61-68C4DB2B46D3}"/>
              </a:ext>
            </a:extLst>
          </p:cNvPr>
          <p:cNvSpPr txBox="1"/>
          <p:nvPr/>
        </p:nvSpPr>
        <p:spPr>
          <a:xfrm>
            <a:off x="7420081" y="4479006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Alexandrov</a:t>
            </a:r>
            <a:r>
              <a:rPr lang="de-DE" sz="800" dirty="0"/>
              <a:t> - 2017</a:t>
            </a:r>
          </a:p>
        </p:txBody>
      </p:sp>
      <p:pic>
        <p:nvPicPr>
          <p:cNvPr id="42" name="Inhaltsplatzhalter 14">
            <a:extLst>
              <a:ext uri="{FF2B5EF4-FFF2-40B4-BE49-F238E27FC236}">
                <a16:creationId xmlns:a16="http://schemas.microsoft.com/office/drawing/2014/main" id="{CC37BE17-B8D9-4D60-99F5-B4FAE55937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7788" y="1282248"/>
            <a:ext cx="4629150" cy="314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17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48663-3E5A-4796-9A29-D32E7E9BE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Wie viele Myonen müssen simuliert werden?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975C8F60-0DE9-4764-8A50-E60992FE7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Wie lange muss gemessen werden?</a:t>
            </a:r>
          </a:p>
          <a:p>
            <a:r>
              <a:rPr lang="de-DE" dirty="0"/>
              <a:t>Bzw. wie viele Myonen müssen detektiert werden für </a:t>
            </a:r>
            <a:r>
              <a:rPr lang="de-DE" b="1" dirty="0"/>
              <a:t>eine statistisch signifikante Zählrate</a:t>
            </a:r>
          </a:p>
          <a:p>
            <a:endParaRPr lang="de-DE" b="1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109F62-897B-4FB2-8456-B4A00B77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EE30E1-F8D2-470D-875E-92F9C23C0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37</a:t>
            </a:fld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5C66088C-0758-460F-8BD6-962135BD5802}"/>
                  </a:ext>
                </a:extLst>
              </p14:cNvPr>
              <p14:cNvContentPartPr/>
              <p14:nvPr/>
            </p14:nvContentPartPr>
            <p14:xfrm>
              <a:off x="1523700" y="-30840"/>
              <a:ext cx="360" cy="360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5C66088C-0758-460F-8BD6-962135BD58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4700" y="-398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1F9F1168-513D-4965-B556-31021C71649A}"/>
                  </a:ext>
                </a:extLst>
              </p14:cNvPr>
              <p14:cNvContentPartPr/>
              <p14:nvPr/>
            </p14:nvContentPartPr>
            <p14:xfrm>
              <a:off x="7307460" y="2621280"/>
              <a:ext cx="1800" cy="36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1F9F1168-513D-4965-B556-31021C7164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6210" y="2612280"/>
                <a:ext cx="2385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70CD1C0-7AD5-4CCC-88BD-3A06095C3597}"/>
              </a:ext>
            </a:extLst>
          </p:cNvPr>
          <p:cNvGrpSpPr/>
          <p:nvPr/>
        </p:nvGrpSpPr>
        <p:grpSpPr>
          <a:xfrm>
            <a:off x="6096060" y="2590680"/>
            <a:ext cx="38160" cy="16920"/>
            <a:chOff x="6096060" y="2590680"/>
            <a:chExt cx="38160" cy="1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019EC4E5-5492-4133-AE28-6D84597733D9}"/>
                    </a:ext>
                  </a:extLst>
                </p14:cNvPr>
                <p14:cNvContentPartPr/>
                <p14:nvPr/>
              </p14:nvContentPartPr>
              <p14:xfrm>
                <a:off x="6133860" y="2590680"/>
                <a:ext cx="360" cy="36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019EC4E5-5492-4133-AE28-6D84597733D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24860" y="25816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1322ED31-5546-4190-B542-59B8E8530096}"/>
                    </a:ext>
                  </a:extLst>
                </p14:cNvPr>
                <p14:cNvContentPartPr/>
                <p14:nvPr/>
              </p14:nvContentPartPr>
              <p14:xfrm>
                <a:off x="6096060" y="2605800"/>
                <a:ext cx="360" cy="180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1322ED31-5546-4190-B542-59B8E853009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87060" y="2594550"/>
                  <a:ext cx="18000" cy="2385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303C97D2-9707-430F-961F-A67943EE962E}"/>
                  </a:ext>
                </a:extLst>
              </p14:cNvPr>
              <p14:cNvContentPartPr/>
              <p14:nvPr/>
            </p14:nvContentPartPr>
            <p14:xfrm>
              <a:off x="5813820" y="2849520"/>
              <a:ext cx="360" cy="36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303C97D2-9707-430F-961F-A67943EE96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4820" y="284052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nhaltsplatzhalter 7" descr="Minimalistische braune Uhr">
            <a:extLst>
              <a:ext uri="{FF2B5EF4-FFF2-40B4-BE49-F238E27FC236}">
                <a16:creationId xmlns:a16="http://schemas.microsoft.com/office/drawing/2014/main" id="{D69CAFEB-C454-4805-AB52-BDE4AF97F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3887788" y="1117600"/>
            <a:ext cx="4629150" cy="3471862"/>
          </a:xfrm>
        </p:spPr>
      </p:pic>
    </p:spTree>
    <p:extLst>
      <p:ext uri="{BB962C8B-B14F-4D97-AF65-F5344CB8AC3E}">
        <p14:creationId xmlns:p14="http://schemas.microsoft.com/office/powerpoint/2010/main" val="1396875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6EC67A-C08C-4145-A182-3E36924D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612589"/>
            <a:ext cx="2949178" cy="784860"/>
          </a:xfrm>
        </p:spPr>
        <p:txBody>
          <a:bodyPr/>
          <a:lstStyle/>
          <a:p>
            <a:r>
              <a:rPr lang="de-DE" dirty="0"/>
              <a:t>Nächste Schritte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64231B3-A0CB-438C-89FF-F32B1B496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29848"/>
            <a:ext cx="5034201" cy="3176323"/>
          </a:xfrm>
        </p:spPr>
        <p:txBody>
          <a:bodyPr/>
          <a:lstStyle/>
          <a:p>
            <a:r>
              <a:rPr lang="de-DE" dirty="0"/>
              <a:t>Optimierungen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de-DE" dirty="0"/>
              <a:t>Sampling der Myonen-Energien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de-DE" dirty="0"/>
              <a:t>Multicore </a:t>
            </a:r>
            <a:r>
              <a:rPr lang="de-DE" dirty="0" err="1"/>
              <a:t>processing</a:t>
            </a:r>
            <a:r>
              <a:rPr lang="de-DE" dirty="0"/>
              <a:t> (</a:t>
            </a:r>
            <a:r>
              <a:rPr lang="de-DE" dirty="0" err="1"/>
              <a:t>Dask</a:t>
            </a:r>
            <a:r>
              <a:rPr lang="de-DE" dirty="0"/>
              <a:t>)</a:t>
            </a:r>
          </a:p>
          <a:p>
            <a:r>
              <a:rPr lang="de-DE" dirty="0"/>
              <a:t>Datensatz für ausreichend Statistik</a:t>
            </a:r>
          </a:p>
          <a:p>
            <a:r>
              <a:rPr lang="de-DE" dirty="0"/>
              <a:t>Abschätzung der realen </a:t>
            </a:r>
            <a:r>
              <a:rPr lang="de-DE" dirty="0" err="1"/>
              <a:t>Messzeit</a:t>
            </a:r>
            <a:r>
              <a:rPr lang="de-DE" dirty="0"/>
              <a:t> / Zählrate ?</a:t>
            </a:r>
          </a:p>
          <a:p>
            <a:r>
              <a:rPr lang="de-DE" dirty="0"/>
              <a:t>Bessere </a:t>
            </a:r>
            <a:r>
              <a:rPr lang="de-DE" dirty="0" err="1"/>
              <a:t>EcoMug</a:t>
            </a:r>
            <a:r>
              <a:rPr lang="de-DE" dirty="0"/>
              <a:t> Myonen-Parametrisierung (max. 999GeV)</a:t>
            </a:r>
          </a:p>
          <a:p>
            <a:endParaRPr lang="de-DE" dirty="0"/>
          </a:p>
          <a:p>
            <a:r>
              <a:rPr lang="de-DE" dirty="0"/>
              <a:t>Wie groß ist der Einfluss des Geologie Modells auf die Zählraten? (Vereinfachung + Standardrock Annäherung)</a:t>
            </a:r>
          </a:p>
          <a:p>
            <a:r>
              <a:rPr lang="de-DE" dirty="0"/>
              <a:t>Zählraten bei verschiedenen Wassertiefen simulieren</a:t>
            </a:r>
          </a:p>
          <a:p>
            <a:r>
              <a:rPr lang="de-DE" dirty="0"/>
              <a:t>Wie sensitiv kann die Messung sein?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481C90-2F7F-4531-903A-169FE9BB5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59AA1A-8B08-4615-B94E-08DB0544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38</a:t>
            </a:fld>
            <a:endParaRPr lang="de-DE" dirty="0"/>
          </a:p>
        </p:txBody>
      </p:sp>
      <p:pic>
        <p:nvPicPr>
          <p:cNvPr id="12" name="Inhaltsplatzhalter 11" descr="Gelbe und blaue Symbole">
            <a:extLst>
              <a:ext uri="{FF2B5EF4-FFF2-40B4-BE49-F238E27FC236}">
                <a16:creationId xmlns:a16="http://schemas.microsoft.com/office/drawing/2014/main" id="{2BC1786E-FA36-48A5-8078-CD2B857E4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1768" y="2103367"/>
            <a:ext cx="1970849" cy="1508266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5A92B3F-9950-41CA-BF22-9AE0B0BF3811}"/>
              </a:ext>
            </a:extLst>
          </p:cNvPr>
          <p:cNvSpPr txBox="1"/>
          <p:nvPr/>
        </p:nvSpPr>
        <p:spPr>
          <a:xfrm>
            <a:off x="2840832" y="4475338"/>
            <a:ext cx="5785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84B819"/>
                </a:solidFill>
              </a:rPr>
              <a:t>Vielen Dank für die Aufmerksamkeit 🥳</a:t>
            </a:r>
          </a:p>
        </p:txBody>
      </p:sp>
    </p:spTree>
    <p:extLst>
      <p:ext uri="{BB962C8B-B14F-4D97-AF65-F5344CB8AC3E}">
        <p14:creationId xmlns:p14="http://schemas.microsoft.com/office/powerpoint/2010/main" val="2238362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E79A4-2970-4D19-B79D-FF7D32DC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Myonen als „Röntgenstrahlung“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947AF82-D49F-493F-8AEE-98CC809E8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917568"/>
            <a:ext cx="2949178" cy="3176323"/>
          </a:xfrm>
        </p:spPr>
        <p:txBody>
          <a:bodyPr/>
          <a:lstStyle/>
          <a:p>
            <a:r>
              <a:rPr lang="de-DE" dirty="0">
                <a:hlinkClick r:id="rId2"/>
              </a:rPr>
              <a:t>https://youtube.com/clip/UgkxgFBsdsvRRO53kFomH95_S4xB0z7FBQaN</a:t>
            </a:r>
            <a:endParaRPr lang="de-DE" dirty="0"/>
          </a:p>
          <a:p>
            <a:r>
              <a:rPr lang="de-DE" dirty="0"/>
              <a:t>Vergleiche Simulation mit Messung</a:t>
            </a:r>
          </a:p>
          <a:p>
            <a:r>
              <a:rPr lang="de-DE" dirty="0"/>
              <a:t>Form des Magmas messbar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F9B05C-ACF1-41FB-B7E0-F991FA179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85FE22-0BEE-4255-86C9-B5B059FC5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9" name="Inhaltsplatzhalter 13">
            <a:extLst>
              <a:ext uri="{FF2B5EF4-FFF2-40B4-BE49-F238E27FC236}">
                <a16:creationId xmlns:a16="http://schemas.microsoft.com/office/drawing/2014/main" id="{CA5D07B3-B2B1-4EC5-A898-15BE048F6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7788" y="1751820"/>
            <a:ext cx="4629150" cy="2203423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79C50D1-299B-4ACA-9508-E6D550096467}"/>
              </a:ext>
            </a:extLst>
          </p:cNvPr>
          <p:cNvSpPr txBox="1"/>
          <p:nvPr/>
        </p:nvSpPr>
        <p:spPr>
          <a:xfrm>
            <a:off x="6202363" y="4086066"/>
            <a:ext cx="25755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dirty="0"/>
              <a:t>https://indico.cern.ch/event/915486/#2-muon-tomography-cultural-her</a:t>
            </a:r>
          </a:p>
        </p:txBody>
      </p:sp>
    </p:spTree>
    <p:extLst>
      <p:ext uri="{BB962C8B-B14F-4D97-AF65-F5344CB8AC3E}">
        <p14:creationId xmlns:p14="http://schemas.microsoft.com/office/powerpoint/2010/main" val="953569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D64A7AB-FC3B-482D-ADE7-68C761ED9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Atmosphärische Myonen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227BADDB-E73E-4213-A71E-08057362B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5671" y="5120535"/>
            <a:ext cx="4629150" cy="4061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800" dirty="0"/>
              <a:t>https://indico.cern.ch/event/915486/#2-muon-tomography-cultural-her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platzhalter 13">
                <a:extLst>
                  <a:ext uri="{FF2B5EF4-FFF2-40B4-BE49-F238E27FC236}">
                    <a16:creationId xmlns:a16="http://schemas.microsoft.com/office/drawing/2014/main" id="{89A9D402-B726-4523-846E-B758C85E4D1C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28650" y="1917568"/>
                <a:ext cx="2949178" cy="3176323"/>
              </a:xfrm>
            </p:spPr>
            <p:txBody>
              <a:bodyPr/>
              <a:lstStyle/>
              <a:p>
                <a:r>
                  <a:rPr lang="de-DE" dirty="0"/>
                  <a:t>Entstehen als Sekundärteilchen aus kosmischer Strahlung</a:t>
                </a:r>
              </a:p>
              <a:p>
                <a:r>
                  <a:rPr lang="de-DE" dirty="0"/>
                  <a:t>Kurze Lebensdauer von 2 µs</a:t>
                </a:r>
              </a:p>
              <a:p>
                <a:r>
                  <a:rPr lang="de-DE" dirty="0"/>
                  <a:t>Ruheenergie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106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0" dirty="0">
                        <a:latin typeface="Cambria Math" panose="02040503050406030204" pitchFamily="18" charset="0"/>
                      </a:rPr>
                      <m:t>Me</m:t>
                    </m:r>
                    <m:r>
                      <m:rPr>
                        <m:sty m:val="p"/>
                      </m:rPr>
                      <a:rPr lang="de-DE" i="0" dirty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200 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de-DE" dirty="0"/>
                  <a:t>Deutlich höhere Reichweite</a:t>
                </a: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14" name="Textplatzhalter 13">
                <a:extLst>
                  <a:ext uri="{FF2B5EF4-FFF2-40B4-BE49-F238E27FC236}">
                    <a16:creationId xmlns:a16="http://schemas.microsoft.com/office/drawing/2014/main" id="{89A9D402-B726-4523-846E-B758C85E4D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28650" y="1917568"/>
                <a:ext cx="2949178" cy="3176323"/>
              </a:xfrm>
              <a:blipFill>
                <a:blip r:embed="rId2"/>
                <a:stretch>
                  <a:fillRect t="-7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D1CDAE-CC0F-4FD1-BF2F-86417BB8E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C4763B-16B1-44E9-9007-AE1A605B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C43254A-0E11-421E-B6C6-4324C38DC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457" y="1315481"/>
            <a:ext cx="3705966" cy="370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9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C6F5F89-BC84-4B3E-AF55-9BB2AFB5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263" y="1345927"/>
            <a:ext cx="2949178" cy="1333500"/>
          </a:xfrm>
        </p:spPr>
        <p:txBody>
          <a:bodyPr/>
          <a:lstStyle/>
          <a:p>
            <a:r>
              <a:rPr lang="de-DE" dirty="0"/>
              <a:t>Myonen-Fluss auf Meereshöhe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platzhalter 7">
                <a:extLst>
                  <a:ext uri="{FF2B5EF4-FFF2-40B4-BE49-F238E27FC236}">
                    <a16:creationId xmlns:a16="http://schemas.microsoft.com/office/drawing/2014/main" id="{E4E1AB8F-6E51-4816-B25B-00FE590F777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003263" y="2788531"/>
                <a:ext cx="2949178" cy="3176323"/>
              </a:xfrm>
            </p:spPr>
            <p:txBody>
              <a:bodyPr/>
              <a:lstStyle/>
              <a:p>
                <a:r>
                  <a:rPr lang="de-DE" dirty="0"/>
                  <a:t>Myonen dominieren auf Meereshöhe</a:t>
                </a:r>
              </a:p>
              <a:p>
                <a:r>
                  <a:rPr lang="de-DE" dirty="0"/>
                  <a:t>Der Myonen Fluss bei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m:rPr>
                        <m:sty m:val="p"/>
                      </m:rPr>
                      <a:rPr lang="de-DE" i="0" dirty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de-DE" dirty="0"/>
                  <a:t> beträgt ca.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µ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sSup>
                          <m:sSupPr>
                            <m:ctrlPr>
                              <a:rPr lang="de-DE" b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de-DE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den>
                    </m:f>
                  </m:oMath>
                </a14:m>
                <a:r>
                  <a:rPr lang="de-DE" dirty="0"/>
                  <a:t>	 </a:t>
                </a:r>
                <a:r>
                  <a:rPr lang="de-DE" sz="800" dirty="0"/>
                  <a:t>[1] </a:t>
                </a:r>
              </a:p>
            </p:txBody>
          </p:sp>
        </mc:Choice>
        <mc:Fallback>
          <p:sp>
            <p:nvSpPr>
              <p:cNvPr id="8" name="Textplatzhalter 7">
                <a:extLst>
                  <a:ext uri="{FF2B5EF4-FFF2-40B4-BE49-F238E27FC236}">
                    <a16:creationId xmlns:a16="http://schemas.microsoft.com/office/drawing/2014/main" id="{E4E1AB8F-6E51-4816-B25B-00FE590F77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003263" y="2788531"/>
                <a:ext cx="2949178" cy="3176323"/>
              </a:xfrm>
              <a:blipFill>
                <a:blip r:embed="rId2"/>
                <a:stretch>
                  <a:fillRect t="-5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894EA7-22DF-4C35-BCD2-51C449A62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B30A93-C9E2-4B2B-9A22-8873E13C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A8A2024-DA0C-438B-B672-C79ECB7A483B}"/>
              </a:ext>
            </a:extLst>
          </p:cNvPr>
          <p:cNvSpPr txBox="1"/>
          <p:nvPr/>
        </p:nvSpPr>
        <p:spPr>
          <a:xfrm>
            <a:off x="7183861" y="4621172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Alexandrov</a:t>
            </a:r>
            <a:r>
              <a:rPr lang="de-DE" sz="800" dirty="0"/>
              <a:t> - 2017</a:t>
            </a:r>
          </a:p>
        </p:txBody>
      </p:sp>
      <p:pic>
        <p:nvPicPr>
          <p:cNvPr id="11" name="Inhaltsplatzhalter 11">
            <a:extLst>
              <a:ext uri="{FF2B5EF4-FFF2-40B4-BE49-F238E27FC236}">
                <a16:creationId xmlns:a16="http://schemas.microsoft.com/office/drawing/2014/main" id="{72D4D79B-4887-43FA-AF95-E9F3E3A02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9976" y="822325"/>
            <a:ext cx="3484773" cy="4062413"/>
          </a:xfr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2E00374-A998-45CA-A3CE-CF72C036DB2E}"/>
              </a:ext>
            </a:extLst>
          </p:cNvPr>
          <p:cNvSpPr txBox="1"/>
          <p:nvPr/>
        </p:nvSpPr>
        <p:spPr>
          <a:xfrm>
            <a:off x="6795241" y="4845243"/>
            <a:ext cx="10791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[1] </a:t>
            </a:r>
            <a:r>
              <a:rPr lang="de-DE" sz="800" dirty="0" err="1"/>
              <a:t>Alexandrov</a:t>
            </a:r>
            <a:r>
              <a:rPr lang="de-DE" sz="800" dirty="0"/>
              <a:t> - 2017</a:t>
            </a:r>
          </a:p>
        </p:txBody>
      </p:sp>
    </p:spTree>
    <p:extLst>
      <p:ext uri="{BB962C8B-B14F-4D97-AF65-F5344CB8AC3E}">
        <p14:creationId xmlns:p14="http://schemas.microsoft.com/office/powerpoint/2010/main" val="3878797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C6F5F89-BC84-4B3E-AF55-9BB2AFB5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263" y="1345927"/>
            <a:ext cx="2949178" cy="1333500"/>
          </a:xfrm>
        </p:spPr>
        <p:txBody>
          <a:bodyPr/>
          <a:lstStyle/>
          <a:p>
            <a:r>
              <a:rPr lang="de-DE" dirty="0"/>
              <a:t>Myonen-Fluss auf Meereshöhe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4E1AB8F-6E51-4816-B25B-00FE590F7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3263" y="2780911"/>
            <a:ext cx="2949178" cy="3176323"/>
          </a:xfrm>
        </p:spPr>
        <p:txBody>
          <a:bodyPr/>
          <a:lstStyle/>
          <a:p>
            <a:r>
              <a:rPr lang="de-DE" dirty="0"/>
              <a:t>Die meisten Myonen kommen aus vertikaler Richtung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894EA7-22DF-4C35-BCD2-51C449A62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B30A93-C9E2-4B2B-9A22-8873E13C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A8A2024-DA0C-438B-B672-C79ECB7A483B}"/>
              </a:ext>
            </a:extLst>
          </p:cNvPr>
          <p:cNvSpPr txBox="1"/>
          <p:nvPr/>
        </p:nvSpPr>
        <p:spPr>
          <a:xfrm>
            <a:off x="7420081" y="4479006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Alexandrov</a:t>
            </a:r>
            <a:r>
              <a:rPr lang="de-DE" sz="800" dirty="0"/>
              <a:t> - 2017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16C5FC8-3729-480C-9141-B1C646A2B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7724" y="1024272"/>
            <a:ext cx="4449214" cy="3454734"/>
          </a:xfrm>
        </p:spPr>
      </p:pic>
    </p:spTree>
    <p:extLst>
      <p:ext uri="{BB962C8B-B14F-4D97-AF65-F5344CB8AC3E}">
        <p14:creationId xmlns:p14="http://schemas.microsoft.com/office/powerpoint/2010/main" val="1911633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C6F5F89-BC84-4B3E-AF55-9BB2AFB5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263" y="1345927"/>
            <a:ext cx="2949178" cy="1333500"/>
          </a:xfrm>
        </p:spPr>
        <p:txBody>
          <a:bodyPr/>
          <a:lstStyle/>
          <a:p>
            <a:r>
              <a:rPr lang="de-DE" dirty="0"/>
              <a:t>Myonen als „Röntgenstrahlung“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4E1AB8F-6E51-4816-B25B-00FE590F7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3263" y="2780911"/>
            <a:ext cx="2949178" cy="3176323"/>
          </a:xfrm>
        </p:spPr>
        <p:txBody>
          <a:bodyPr/>
          <a:lstStyle/>
          <a:p>
            <a:r>
              <a:rPr lang="de-DE" dirty="0"/>
              <a:t>Hochenergetische Myonen können mehrere Kilometer weit kommen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894EA7-22DF-4C35-BCD2-51C449A62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B30A93-C9E2-4B2B-9A22-8873E13C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A8A2024-DA0C-438B-B672-C79ECB7A483B}"/>
              </a:ext>
            </a:extLst>
          </p:cNvPr>
          <p:cNvSpPr txBox="1"/>
          <p:nvPr/>
        </p:nvSpPr>
        <p:spPr>
          <a:xfrm>
            <a:off x="7420081" y="4479006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Alexandrov</a:t>
            </a:r>
            <a:r>
              <a:rPr lang="de-DE" sz="800" dirty="0"/>
              <a:t> - 2017</a:t>
            </a:r>
          </a:p>
        </p:txBody>
      </p:sp>
      <p:pic>
        <p:nvPicPr>
          <p:cNvPr id="11" name="Inhaltsplatzhalter 14">
            <a:extLst>
              <a:ext uri="{FF2B5EF4-FFF2-40B4-BE49-F238E27FC236}">
                <a16:creationId xmlns:a16="http://schemas.microsoft.com/office/drawing/2014/main" id="{2BEA7EB0-E069-45B3-AA20-D8D97AD00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788" y="1282248"/>
            <a:ext cx="4629150" cy="314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33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C6F5F89-BC84-4B3E-AF55-9BB2AFB5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263" y="1345927"/>
            <a:ext cx="2949178" cy="1333500"/>
          </a:xfrm>
        </p:spPr>
        <p:txBody>
          <a:bodyPr/>
          <a:lstStyle/>
          <a:p>
            <a:r>
              <a:rPr lang="de-DE" dirty="0"/>
              <a:t>Myonen als „Röntgenstrahlung“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4E1AB8F-6E51-4816-B25B-00FE590F7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3263" y="2780911"/>
            <a:ext cx="2949178" cy="3176323"/>
          </a:xfrm>
        </p:spPr>
        <p:txBody>
          <a:bodyPr/>
          <a:lstStyle/>
          <a:p>
            <a:r>
              <a:rPr lang="de-DE" dirty="0"/>
              <a:t>Messzeiten können </a:t>
            </a:r>
            <a:r>
              <a:rPr lang="de-DE" b="1" dirty="0"/>
              <a:t>sehr lang </a:t>
            </a:r>
            <a:r>
              <a:rPr lang="de-DE" dirty="0"/>
              <a:t>werden mit steigenden Tiefen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894EA7-22DF-4C35-BCD2-51C449A62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B30A93-C9E2-4B2B-9A22-8873E13C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A8A2024-DA0C-438B-B672-C79ECB7A483B}"/>
              </a:ext>
            </a:extLst>
          </p:cNvPr>
          <p:cNvSpPr txBox="1"/>
          <p:nvPr/>
        </p:nvSpPr>
        <p:spPr>
          <a:xfrm>
            <a:off x="7787266" y="4707913"/>
            <a:ext cx="7280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Zhang (2020)</a:t>
            </a:r>
            <a:endParaRPr lang="de-DE" sz="80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8285F7C-D5D3-4D1A-B044-C99396E36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788" y="1157307"/>
            <a:ext cx="4629150" cy="3392448"/>
          </a:xfrm>
        </p:spPr>
      </p:pic>
    </p:spTree>
    <p:extLst>
      <p:ext uri="{BB962C8B-B14F-4D97-AF65-F5344CB8AC3E}">
        <p14:creationId xmlns:p14="http://schemas.microsoft.com/office/powerpoint/2010/main" val="460342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1186</Words>
  <Application>Microsoft Office PowerPoint</Application>
  <PresentationFormat>Bildschirmpräsentation (16:10)</PresentationFormat>
  <Paragraphs>285</Paragraphs>
  <Slides>38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6" baseType="lpstr">
      <vt:lpstr>Akkurat Office</vt:lpstr>
      <vt:lpstr>Arial</vt:lpstr>
      <vt:lpstr>Calibri</vt:lpstr>
      <vt:lpstr>Calibri Light</vt:lpstr>
      <vt:lpstr>Cambria Math</vt:lpstr>
      <vt:lpstr>Courier New</vt:lpstr>
      <vt:lpstr>Wingdings</vt:lpstr>
      <vt:lpstr>Office</vt:lpstr>
      <vt:lpstr>PROPOSAL-Simulationsstudien zur Myographie in stillgelegten Bergbaustollen</vt:lpstr>
      <vt:lpstr>Outline</vt:lpstr>
      <vt:lpstr>PowerPoint-Präsentation</vt:lpstr>
      <vt:lpstr>Myonen als „Röntgenstrahlung“</vt:lpstr>
      <vt:lpstr>Atmosphärische Myonen</vt:lpstr>
      <vt:lpstr>Myonen-Fluss auf Meereshöhe</vt:lpstr>
      <vt:lpstr>Myonen-Fluss auf Meereshöhe</vt:lpstr>
      <vt:lpstr>Myonen als „Röntgenstrahlung“</vt:lpstr>
      <vt:lpstr>Myonen als „Röntgenstrahlung“</vt:lpstr>
      <vt:lpstr>Vermessung eines Untergrundschachts</vt:lpstr>
      <vt:lpstr>Simulation vs. Messung</vt:lpstr>
      <vt:lpstr>Simulation vs. Messung</vt:lpstr>
      <vt:lpstr>Simulationen mit PROPOSAL</vt:lpstr>
      <vt:lpstr>Simulationen mit PROPOSAL</vt:lpstr>
      <vt:lpstr>Land unter im Stollen!</vt:lpstr>
      <vt:lpstr>Das Erbe des Bergbaus</vt:lpstr>
      <vt:lpstr>Myographie im Ruhrgebiet</vt:lpstr>
      <vt:lpstr>Wassertiefe messen mit der Myographie</vt:lpstr>
      <vt:lpstr>Wassertiefe messen mit der Myographie</vt:lpstr>
      <vt:lpstr>Ein Bodenprofil nahe Bottrop</vt:lpstr>
      <vt:lpstr>PowerPoint-Präsentation</vt:lpstr>
      <vt:lpstr>Ein vereinfachtes Modell</vt:lpstr>
      <vt:lpstr>Ein vereinfachtes Modell</vt:lpstr>
      <vt:lpstr>Ein vereinfachtes Modell</vt:lpstr>
      <vt:lpstr>Ein vereinfachtes Modell -&gt; PROPOSAL</vt:lpstr>
      <vt:lpstr>Wassertiefe messen mit der Myographie</vt:lpstr>
      <vt:lpstr>Detektor-Geometrie</vt:lpstr>
      <vt:lpstr>Wassertiefe messen mit der Myographie</vt:lpstr>
      <vt:lpstr>µ - Fluss: EcoMug</vt:lpstr>
      <vt:lpstr>Wassertiefe messen mit der Myographie</vt:lpstr>
      <vt:lpstr>Zählrate simulieren</vt:lpstr>
      <vt:lpstr>Zählrate simulieren</vt:lpstr>
      <vt:lpstr>Zählrate simulieren: Herausforderungen </vt:lpstr>
      <vt:lpstr>am Detektor einfach vorbei geflogen</vt:lpstr>
      <vt:lpstr>am Detektor einfach vorbei geflogen</vt:lpstr>
      <vt:lpstr>Zerfallen bis sie am Detektor sind</vt:lpstr>
      <vt:lpstr>Wie viele Myonen müssen simuliert werden?</vt:lpstr>
      <vt:lpstr>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Pascal Gutjahr</dc:creator>
  <cp:lastModifiedBy>Martin Schoenfeld</cp:lastModifiedBy>
  <cp:revision>49</cp:revision>
  <cp:lastPrinted>2022-03-18T02:50:06Z</cp:lastPrinted>
  <dcterms:created xsi:type="dcterms:W3CDTF">2022-02-22T09:57:04Z</dcterms:created>
  <dcterms:modified xsi:type="dcterms:W3CDTF">2022-03-18T12:16:54Z</dcterms:modified>
</cp:coreProperties>
</file>